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74" r:id="rId2"/>
    <p:sldId id="275" r:id="rId3"/>
    <p:sldId id="273" r:id="rId4"/>
  </p:sldIdLst>
  <p:sldSz cx="12192000" cy="16256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12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770" autoAdjust="0"/>
    <p:restoredTop sz="94660"/>
  </p:normalViewPr>
  <p:slideViewPr>
    <p:cSldViewPr snapToGrid="0">
      <p:cViewPr>
        <p:scale>
          <a:sx n="91" d="100"/>
          <a:sy n="91" d="100"/>
        </p:scale>
        <p:origin x="3288" y="-1432"/>
      </p:cViewPr>
      <p:guideLst>
        <p:guide orient="horz" pos="512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660416"/>
            <a:ext cx="10363200" cy="5659496"/>
          </a:xfrm>
        </p:spPr>
        <p:txBody>
          <a:bodyPr anchor="b"/>
          <a:lstStyle>
            <a:lvl1pPr algn="ctr">
              <a:defRPr sz="8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8538164"/>
            <a:ext cx="9144000" cy="3924769"/>
          </a:xfrm>
        </p:spPr>
        <p:txBody>
          <a:bodyPr/>
          <a:lstStyle>
            <a:lvl1pPr marL="0" indent="0" algn="ctr">
              <a:buNone/>
              <a:defRPr sz="3200"/>
            </a:lvl1pPr>
            <a:lvl2pPr marL="609585" indent="0" algn="ctr">
              <a:buNone/>
              <a:defRPr sz="2667"/>
            </a:lvl2pPr>
            <a:lvl3pPr marL="1219170" indent="0" algn="ctr">
              <a:buNone/>
              <a:defRPr sz="2400"/>
            </a:lvl3pPr>
            <a:lvl4pPr marL="1828754" indent="0" algn="ctr">
              <a:buNone/>
              <a:defRPr sz="2133"/>
            </a:lvl4pPr>
            <a:lvl5pPr marL="2438339" indent="0" algn="ctr">
              <a:buNone/>
              <a:defRPr sz="2133"/>
            </a:lvl5pPr>
            <a:lvl6pPr marL="3047924" indent="0" algn="ctr">
              <a:buNone/>
              <a:defRPr sz="2133"/>
            </a:lvl6pPr>
            <a:lvl7pPr marL="3657509" indent="0" algn="ctr">
              <a:buNone/>
              <a:defRPr sz="2133"/>
            </a:lvl7pPr>
            <a:lvl8pPr marL="4267093" indent="0" algn="ctr">
              <a:buNone/>
              <a:defRPr sz="2133"/>
            </a:lvl8pPr>
            <a:lvl9pPr marL="4876678" indent="0" algn="ctr">
              <a:buNone/>
              <a:defRPr sz="2133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93425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9084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865481"/>
            <a:ext cx="2628900" cy="1377620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865481"/>
            <a:ext cx="7734300" cy="13776209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75435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36671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4052716"/>
            <a:ext cx="10515600" cy="6762043"/>
          </a:xfrm>
        </p:spPr>
        <p:txBody>
          <a:bodyPr anchor="b"/>
          <a:lstStyle>
            <a:lvl1pPr>
              <a:defRPr sz="8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10878731"/>
            <a:ext cx="10515600" cy="3555999"/>
          </a:xfrm>
        </p:spPr>
        <p:txBody>
          <a:bodyPr/>
          <a:lstStyle>
            <a:lvl1pPr marL="0" indent="0">
              <a:buNone/>
              <a:defRPr sz="3200">
                <a:solidFill>
                  <a:schemeClr val="tx1"/>
                </a:solidFill>
              </a:defRPr>
            </a:lvl1pPr>
            <a:lvl2pPr marL="609585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7698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4327407"/>
            <a:ext cx="5181600" cy="103142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4327407"/>
            <a:ext cx="5181600" cy="103142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04966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865485"/>
            <a:ext cx="10515600" cy="314207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3984979"/>
            <a:ext cx="5157787" cy="195297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5937956"/>
            <a:ext cx="5157787" cy="87338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3984979"/>
            <a:ext cx="5183188" cy="195297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5937956"/>
            <a:ext cx="5183188" cy="87338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504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630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3315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1083733"/>
            <a:ext cx="3932237" cy="3793067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2340567"/>
            <a:ext cx="6172200" cy="11552296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76800"/>
            <a:ext cx="3932237" cy="9034875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72501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1083733"/>
            <a:ext cx="3932237" cy="3793067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2340567"/>
            <a:ext cx="6172200" cy="11552296"/>
          </a:xfrm>
        </p:spPr>
        <p:txBody>
          <a:bodyPr anchor="t"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76800"/>
            <a:ext cx="3932237" cy="9034875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17048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865485"/>
            <a:ext cx="10515600" cy="31420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4327407"/>
            <a:ext cx="10515600" cy="103142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15066908"/>
            <a:ext cx="2743200" cy="865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E94D71-944D-4780-93D0-D284E72241DA}" type="datetimeFigureOut">
              <a:rPr lang="en-US" smtClean="0"/>
              <a:t>6/30/21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15066908"/>
            <a:ext cx="4114800" cy="865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15066908"/>
            <a:ext cx="2743200" cy="865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77F93A-5093-4E29-A324-AEEB2FEB16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943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1219170" rtl="0" eaLnBrk="1" latinLnBrk="0" hangingPunct="1">
        <a:lnSpc>
          <a:spcPct val="90000"/>
        </a:lnSpc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92" indent="-304792" algn="l" defTabSz="1219170" rtl="0" eaLnBrk="1" latinLnBrk="0" hangingPunct="1">
        <a:lnSpc>
          <a:spcPct val="90000"/>
        </a:lnSpc>
        <a:spcBef>
          <a:spcPts val="1333"/>
        </a:spcBef>
        <a:buFont typeface="Arial" panose="020B0604020202020204" pitchFamily="34" charset="0"/>
        <a:buChar char="•"/>
        <a:defRPr sz="3733" kern="1200">
          <a:solidFill>
            <a:schemeClr val="tx1"/>
          </a:solidFill>
          <a:latin typeface="+mn-lt"/>
          <a:ea typeface="+mn-ea"/>
          <a:cs typeface="+mn-cs"/>
        </a:defRPr>
      </a:lvl1pPr>
      <a:lvl2pPr marL="91437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TextBox 118">
            <a:extLst>
              <a:ext uri="{FF2B5EF4-FFF2-40B4-BE49-F238E27FC236}">
                <a16:creationId xmlns:a16="http://schemas.microsoft.com/office/drawing/2014/main" id="{21DF8B2B-F97A-4147-8245-49C9546793CD}"/>
              </a:ext>
            </a:extLst>
          </p:cNvPr>
          <p:cNvSpPr txBox="1"/>
          <p:nvPr/>
        </p:nvSpPr>
        <p:spPr>
          <a:xfrm>
            <a:off x="6494261" y="3451365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</a:t>
            </a:r>
          </a:p>
        </p:txBody>
      </p:sp>
      <p:cxnSp>
        <p:nvCxnSpPr>
          <p:cNvPr id="164" name="Straight Connector 163">
            <a:extLst>
              <a:ext uri="{FF2B5EF4-FFF2-40B4-BE49-F238E27FC236}">
                <a16:creationId xmlns:a16="http://schemas.microsoft.com/office/drawing/2014/main" id="{FE58F2AE-7CEE-1F48-92BE-CA486A97730C}"/>
              </a:ext>
            </a:extLst>
          </p:cNvPr>
          <p:cNvCxnSpPr>
            <a:cxnSpLocks/>
          </p:cNvCxnSpPr>
          <p:nvPr/>
        </p:nvCxnSpPr>
        <p:spPr>
          <a:xfrm flipV="1">
            <a:off x="4361000" y="12042388"/>
            <a:ext cx="4368012" cy="1178548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5" name="Straight Connector 164">
            <a:extLst>
              <a:ext uri="{FF2B5EF4-FFF2-40B4-BE49-F238E27FC236}">
                <a16:creationId xmlns:a16="http://schemas.microsoft.com/office/drawing/2014/main" id="{ED6BA716-8BF2-5047-821C-7B661D61F3CC}"/>
              </a:ext>
            </a:extLst>
          </p:cNvPr>
          <p:cNvCxnSpPr>
            <a:cxnSpLocks/>
          </p:cNvCxnSpPr>
          <p:nvPr/>
        </p:nvCxnSpPr>
        <p:spPr>
          <a:xfrm flipV="1">
            <a:off x="4332984" y="13172435"/>
            <a:ext cx="4299938" cy="1053168"/>
          </a:xfrm>
          <a:prstGeom prst="line">
            <a:avLst/>
          </a:prstGeom>
          <a:ln w="38100">
            <a:solidFill>
              <a:srgbClr val="FF000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D2F507B3-DEAD-EC42-A29D-2EAFCF0CA128}"/>
              </a:ext>
            </a:extLst>
          </p:cNvPr>
          <p:cNvCxnSpPr>
            <a:cxnSpLocks/>
          </p:cNvCxnSpPr>
          <p:nvPr/>
        </p:nvCxnSpPr>
        <p:spPr>
          <a:xfrm flipV="1">
            <a:off x="4327240" y="6940551"/>
            <a:ext cx="4172603" cy="2475262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EE6A3282-F4A5-E84A-85EF-E8FFA62363FE}"/>
              </a:ext>
            </a:extLst>
          </p:cNvPr>
          <p:cNvCxnSpPr>
            <a:cxnSpLocks/>
          </p:cNvCxnSpPr>
          <p:nvPr/>
        </p:nvCxnSpPr>
        <p:spPr>
          <a:xfrm flipV="1">
            <a:off x="4224720" y="7457536"/>
            <a:ext cx="4368012" cy="1178548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cxnSpLocks/>
          </p:cNvCxnSpPr>
          <p:nvPr/>
        </p:nvCxnSpPr>
        <p:spPr>
          <a:xfrm flipV="1">
            <a:off x="4637231" y="2281496"/>
            <a:ext cx="3906359" cy="2308937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" name="Straight Arrow Connector 3"/>
          <p:cNvCxnSpPr>
            <a:cxnSpLocks/>
          </p:cNvCxnSpPr>
          <p:nvPr/>
        </p:nvCxnSpPr>
        <p:spPr>
          <a:xfrm>
            <a:off x="4105343" y="5039716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cxnSpLocks/>
          </p:cNvCxnSpPr>
          <p:nvPr/>
        </p:nvCxnSpPr>
        <p:spPr>
          <a:xfrm flipV="1">
            <a:off x="4106061" y="1218378"/>
            <a:ext cx="4155" cy="380647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6" name="TextBox 65"/>
          <p:cNvSpPr txBox="1"/>
          <p:nvPr/>
        </p:nvSpPr>
        <p:spPr>
          <a:xfrm rot="16200000">
            <a:off x="2225842" y="2811146"/>
            <a:ext cx="31177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Investment and Savings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285BD023-6CE2-974B-B4A4-C4CEEEFD3698}"/>
              </a:ext>
            </a:extLst>
          </p:cNvPr>
          <p:cNvCxnSpPr>
            <a:cxnSpLocks/>
          </p:cNvCxnSpPr>
          <p:nvPr/>
        </p:nvCxnSpPr>
        <p:spPr>
          <a:xfrm flipH="1" flipV="1">
            <a:off x="4050820" y="6174278"/>
            <a:ext cx="17032" cy="3649450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0" name="Oval 19"/>
          <p:cNvSpPr/>
          <p:nvPr/>
        </p:nvSpPr>
        <p:spPr>
          <a:xfrm>
            <a:off x="6749606" y="3179356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CF3C2976-A10C-EC4A-86EC-534C4FEC314E}"/>
              </a:ext>
            </a:extLst>
          </p:cNvPr>
          <p:cNvSpPr txBox="1"/>
          <p:nvPr/>
        </p:nvSpPr>
        <p:spPr>
          <a:xfrm>
            <a:off x="7150394" y="5089089"/>
            <a:ext cx="14847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Output (Y)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5673F9C4-B36B-ED44-8138-45DF30B55705}"/>
              </a:ext>
            </a:extLst>
          </p:cNvPr>
          <p:cNvCxnSpPr>
            <a:cxnSpLocks/>
          </p:cNvCxnSpPr>
          <p:nvPr/>
        </p:nvCxnSpPr>
        <p:spPr>
          <a:xfrm flipV="1">
            <a:off x="4361000" y="3247152"/>
            <a:ext cx="4076069" cy="14804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31370451-D17D-0A42-B212-398024BE2526}"/>
              </a:ext>
            </a:extLst>
          </p:cNvPr>
          <p:cNvCxnSpPr>
            <a:cxnSpLocks/>
          </p:cNvCxnSpPr>
          <p:nvPr/>
        </p:nvCxnSpPr>
        <p:spPr>
          <a:xfrm>
            <a:off x="4073007" y="9823726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74E77AC4-1B1C-DB44-972C-360314433E5E}"/>
              </a:ext>
            </a:extLst>
          </p:cNvPr>
          <p:cNvCxnSpPr>
            <a:cxnSpLocks/>
          </p:cNvCxnSpPr>
          <p:nvPr/>
        </p:nvCxnSpPr>
        <p:spPr>
          <a:xfrm>
            <a:off x="4056996" y="14695477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73" name="TextBox 72">
            <a:extLst>
              <a:ext uri="{FF2B5EF4-FFF2-40B4-BE49-F238E27FC236}">
                <a16:creationId xmlns:a16="http://schemas.microsoft.com/office/drawing/2014/main" id="{3B4943ED-6119-504B-B782-8FE9A12F5382}"/>
              </a:ext>
            </a:extLst>
          </p:cNvPr>
          <p:cNvSpPr txBox="1"/>
          <p:nvPr/>
        </p:nvSpPr>
        <p:spPr>
          <a:xfrm>
            <a:off x="6734087" y="2824538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72B1FA88-08AC-FA4C-9674-35830565CCB9}"/>
              </a:ext>
            </a:extLst>
          </p:cNvPr>
          <p:cNvSpPr/>
          <p:nvPr/>
        </p:nvSpPr>
        <p:spPr>
          <a:xfrm>
            <a:off x="6790461" y="7819915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5A330AE-F07A-D746-9E06-18BA3D0E5DA4}"/>
              </a:ext>
            </a:extLst>
          </p:cNvPr>
          <p:cNvSpPr txBox="1"/>
          <p:nvPr/>
        </p:nvSpPr>
        <p:spPr>
          <a:xfrm>
            <a:off x="4575351" y="980740"/>
            <a:ext cx="320273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(a) Investment = Savings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ABFC29A7-CA54-5648-81A3-52712FB3C7A6}"/>
              </a:ext>
            </a:extLst>
          </p:cNvPr>
          <p:cNvSpPr txBox="1"/>
          <p:nvPr/>
        </p:nvSpPr>
        <p:spPr>
          <a:xfrm>
            <a:off x="4414147" y="10549704"/>
            <a:ext cx="41160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(c) Strong balance-sheet effects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5266A9BB-4736-DE43-90F1-683FCA60671C}"/>
              </a:ext>
            </a:extLst>
          </p:cNvPr>
          <p:cNvSpPr txBox="1"/>
          <p:nvPr/>
        </p:nvSpPr>
        <p:spPr>
          <a:xfrm>
            <a:off x="7016524" y="9849784"/>
            <a:ext cx="14847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Output (Y)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BE1B90D-6D30-1A4A-9EF4-9CFFBCEDACA3}"/>
              </a:ext>
            </a:extLst>
          </p:cNvPr>
          <p:cNvSpPr txBox="1"/>
          <p:nvPr/>
        </p:nvSpPr>
        <p:spPr>
          <a:xfrm>
            <a:off x="6946102" y="14770010"/>
            <a:ext cx="14847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Output (Y)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12F1BBF7-06DD-6F49-A347-ED2AE7003728}"/>
              </a:ext>
            </a:extLst>
          </p:cNvPr>
          <p:cNvSpPr txBox="1"/>
          <p:nvPr/>
        </p:nvSpPr>
        <p:spPr>
          <a:xfrm>
            <a:off x="7730080" y="1915552"/>
            <a:ext cx="7697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</a:t>
            </a:r>
            <a:r>
              <a:rPr lang="en-US" sz="2400" baseline="-25000" dirty="0">
                <a:solidFill>
                  <a:srgbClr val="00B050"/>
                </a:solidFill>
              </a:rPr>
              <a:t>0</a:t>
            </a:r>
            <a:r>
              <a:rPr lang="en-US" sz="2400" dirty="0">
                <a:solidFill>
                  <a:srgbClr val="00B050"/>
                </a:solidFill>
              </a:rPr>
              <a:t>)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DF4DDDC0-429B-8A4A-A18E-05781501BD4E}"/>
              </a:ext>
            </a:extLst>
          </p:cNvPr>
          <p:cNvSpPr txBox="1"/>
          <p:nvPr/>
        </p:nvSpPr>
        <p:spPr>
          <a:xfrm>
            <a:off x="8122558" y="2835506"/>
            <a:ext cx="7056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</a:t>
            </a:r>
            <a:r>
              <a:rPr lang="en-US" sz="2400" baseline="-25000" dirty="0">
                <a:solidFill>
                  <a:srgbClr val="FF0000"/>
                </a:solidFill>
              </a:rPr>
              <a:t>0</a:t>
            </a:r>
            <a:r>
              <a:rPr lang="en-US" sz="2400" dirty="0">
                <a:solidFill>
                  <a:srgbClr val="FF0000"/>
                </a:solidFill>
              </a:rPr>
              <a:t>)</a:t>
            </a:r>
          </a:p>
        </p:txBody>
      </p: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024DB385-2B3F-B342-BD40-9B63CA50DC3C}"/>
              </a:ext>
            </a:extLst>
          </p:cNvPr>
          <p:cNvCxnSpPr>
            <a:cxnSpLocks/>
          </p:cNvCxnSpPr>
          <p:nvPr/>
        </p:nvCxnSpPr>
        <p:spPr>
          <a:xfrm flipV="1">
            <a:off x="4361000" y="4099944"/>
            <a:ext cx="4049561" cy="6887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11" name="Oval 110">
            <a:extLst>
              <a:ext uri="{FF2B5EF4-FFF2-40B4-BE49-F238E27FC236}">
                <a16:creationId xmlns:a16="http://schemas.microsoft.com/office/drawing/2014/main" id="{3234903F-387D-824B-9200-9C444EFA976E}"/>
              </a:ext>
            </a:extLst>
          </p:cNvPr>
          <p:cNvSpPr/>
          <p:nvPr/>
        </p:nvSpPr>
        <p:spPr>
          <a:xfrm>
            <a:off x="5312084" y="4032927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12" name="TextBox 111">
            <a:extLst>
              <a:ext uri="{FF2B5EF4-FFF2-40B4-BE49-F238E27FC236}">
                <a16:creationId xmlns:a16="http://schemas.microsoft.com/office/drawing/2014/main" id="{29D2DD3E-8918-C64C-A2B4-C084971B8E84}"/>
              </a:ext>
            </a:extLst>
          </p:cNvPr>
          <p:cNvSpPr txBox="1"/>
          <p:nvPr/>
        </p:nvSpPr>
        <p:spPr>
          <a:xfrm>
            <a:off x="5164935" y="3730611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</a:p>
        </p:txBody>
      </p: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DDDBFE57-D9DB-6E49-9BF2-36E8ADE79DA5}"/>
              </a:ext>
            </a:extLst>
          </p:cNvPr>
          <p:cNvCxnSpPr>
            <a:cxnSpLocks/>
          </p:cNvCxnSpPr>
          <p:nvPr/>
        </p:nvCxnSpPr>
        <p:spPr>
          <a:xfrm flipV="1">
            <a:off x="5146026" y="2738214"/>
            <a:ext cx="3317795" cy="1965787"/>
          </a:xfrm>
          <a:prstGeom prst="line">
            <a:avLst/>
          </a:prstGeom>
          <a:ln w="38100">
            <a:solidFill>
              <a:srgbClr val="00B05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99E496CB-135F-8C40-B71F-90F753AC351A}"/>
              </a:ext>
            </a:extLst>
          </p:cNvPr>
          <p:cNvCxnSpPr>
            <a:cxnSpLocks/>
          </p:cNvCxnSpPr>
          <p:nvPr/>
        </p:nvCxnSpPr>
        <p:spPr>
          <a:xfrm>
            <a:off x="4361000" y="3756508"/>
            <a:ext cx="4179440" cy="4001"/>
          </a:xfrm>
          <a:prstGeom prst="line">
            <a:avLst/>
          </a:prstGeom>
          <a:ln w="38100">
            <a:solidFill>
              <a:srgbClr val="FF000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18" name="Oval 117">
            <a:extLst>
              <a:ext uri="{FF2B5EF4-FFF2-40B4-BE49-F238E27FC236}">
                <a16:creationId xmlns:a16="http://schemas.microsoft.com/office/drawing/2014/main" id="{9D590843-B931-4149-89AB-D6C9E2B9FF44}"/>
              </a:ext>
            </a:extLst>
          </p:cNvPr>
          <p:cNvSpPr/>
          <p:nvPr/>
        </p:nvSpPr>
        <p:spPr>
          <a:xfrm>
            <a:off x="6649178" y="3673908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6A203E54-369E-DA4C-A1C0-E3B7B8467AB5}"/>
              </a:ext>
            </a:extLst>
          </p:cNvPr>
          <p:cNvSpPr txBox="1"/>
          <p:nvPr/>
        </p:nvSpPr>
        <p:spPr>
          <a:xfrm>
            <a:off x="6690340" y="7483592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43A1BE71-A7A0-8140-B8D7-26DF106FDB9D}"/>
              </a:ext>
            </a:extLst>
          </p:cNvPr>
          <p:cNvSpPr txBox="1"/>
          <p:nvPr/>
        </p:nvSpPr>
        <p:spPr>
          <a:xfrm>
            <a:off x="8302713" y="7477476"/>
            <a:ext cx="7056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</a:t>
            </a:r>
            <a:r>
              <a:rPr lang="en-US" sz="2400" baseline="-25000" dirty="0">
                <a:solidFill>
                  <a:srgbClr val="FF0000"/>
                </a:solidFill>
              </a:rPr>
              <a:t>0</a:t>
            </a:r>
            <a:r>
              <a:rPr lang="en-US" sz="2400" dirty="0">
                <a:solidFill>
                  <a:srgbClr val="FF0000"/>
                </a:solidFill>
              </a:rPr>
              <a:t>)</a:t>
            </a:r>
          </a:p>
        </p:txBody>
      </p: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63AB4DC6-2968-5F43-9A21-5372538F9783}"/>
              </a:ext>
            </a:extLst>
          </p:cNvPr>
          <p:cNvCxnSpPr>
            <a:cxnSpLocks/>
          </p:cNvCxnSpPr>
          <p:nvPr/>
        </p:nvCxnSpPr>
        <p:spPr>
          <a:xfrm flipV="1">
            <a:off x="4275980" y="8144408"/>
            <a:ext cx="4379554" cy="1115230"/>
          </a:xfrm>
          <a:prstGeom prst="line">
            <a:avLst/>
          </a:prstGeom>
          <a:ln w="38100">
            <a:solidFill>
              <a:srgbClr val="FF000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33" name="Oval 132">
            <a:extLst>
              <a:ext uri="{FF2B5EF4-FFF2-40B4-BE49-F238E27FC236}">
                <a16:creationId xmlns:a16="http://schemas.microsoft.com/office/drawing/2014/main" id="{17E8A078-9111-1547-9986-2C847817E7E8}"/>
              </a:ext>
            </a:extLst>
          </p:cNvPr>
          <p:cNvSpPr/>
          <p:nvPr/>
        </p:nvSpPr>
        <p:spPr>
          <a:xfrm>
            <a:off x="4612773" y="9080659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A93D1FB4-FE87-2747-A053-6797122BF006}"/>
              </a:ext>
            </a:extLst>
          </p:cNvPr>
          <p:cNvSpPr txBox="1"/>
          <p:nvPr/>
        </p:nvSpPr>
        <p:spPr>
          <a:xfrm>
            <a:off x="4512652" y="8744336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</a:p>
        </p:txBody>
      </p: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F26DF545-98FE-6343-A440-C691D08EB215}"/>
              </a:ext>
            </a:extLst>
          </p:cNvPr>
          <p:cNvCxnSpPr>
            <a:cxnSpLocks/>
          </p:cNvCxnSpPr>
          <p:nvPr/>
        </p:nvCxnSpPr>
        <p:spPr>
          <a:xfrm flipV="1">
            <a:off x="4872261" y="7234575"/>
            <a:ext cx="3627582" cy="2110444"/>
          </a:xfrm>
          <a:prstGeom prst="line">
            <a:avLst/>
          </a:prstGeom>
          <a:ln w="38100">
            <a:solidFill>
              <a:srgbClr val="00B05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5" name="Oval 144">
            <a:extLst>
              <a:ext uri="{FF2B5EF4-FFF2-40B4-BE49-F238E27FC236}">
                <a16:creationId xmlns:a16="http://schemas.microsoft.com/office/drawing/2014/main" id="{D476BAED-2DF6-8046-8EBB-07341B832AE8}"/>
              </a:ext>
            </a:extLst>
          </p:cNvPr>
          <p:cNvSpPr/>
          <p:nvPr/>
        </p:nvSpPr>
        <p:spPr>
          <a:xfrm>
            <a:off x="5491119" y="8868790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46" name="TextBox 145">
            <a:extLst>
              <a:ext uri="{FF2B5EF4-FFF2-40B4-BE49-F238E27FC236}">
                <a16:creationId xmlns:a16="http://schemas.microsoft.com/office/drawing/2014/main" id="{462B6E44-6B35-7049-8EB1-93F14874B2D1}"/>
              </a:ext>
            </a:extLst>
          </p:cNvPr>
          <p:cNvSpPr txBox="1"/>
          <p:nvPr/>
        </p:nvSpPr>
        <p:spPr>
          <a:xfrm>
            <a:off x="5503070" y="8904790"/>
            <a:ext cx="2888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</a:t>
            </a:r>
          </a:p>
        </p:txBody>
      </p: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2F662382-A10D-DB48-BB85-C6626618AD69}"/>
              </a:ext>
            </a:extLst>
          </p:cNvPr>
          <p:cNvCxnSpPr>
            <a:cxnSpLocks/>
          </p:cNvCxnSpPr>
          <p:nvPr/>
        </p:nvCxnSpPr>
        <p:spPr>
          <a:xfrm flipV="1">
            <a:off x="4414147" y="11558911"/>
            <a:ext cx="4172603" cy="2475262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8" name="Oval 147">
            <a:extLst>
              <a:ext uri="{FF2B5EF4-FFF2-40B4-BE49-F238E27FC236}">
                <a16:creationId xmlns:a16="http://schemas.microsoft.com/office/drawing/2014/main" id="{322D9CAB-3B0F-EA44-BDC8-B2E5F2E15913}"/>
              </a:ext>
            </a:extLst>
          </p:cNvPr>
          <p:cNvSpPr/>
          <p:nvPr/>
        </p:nvSpPr>
        <p:spPr>
          <a:xfrm>
            <a:off x="6877368" y="12438275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49" name="TextBox 148">
            <a:extLst>
              <a:ext uri="{FF2B5EF4-FFF2-40B4-BE49-F238E27FC236}">
                <a16:creationId xmlns:a16="http://schemas.microsoft.com/office/drawing/2014/main" id="{C2A3BE30-3C15-544E-81EB-0340F01A2085}"/>
              </a:ext>
            </a:extLst>
          </p:cNvPr>
          <p:cNvSpPr txBox="1"/>
          <p:nvPr/>
        </p:nvSpPr>
        <p:spPr>
          <a:xfrm>
            <a:off x="6777247" y="12101952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151" name="TextBox 150">
            <a:extLst>
              <a:ext uri="{FF2B5EF4-FFF2-40B4-BE49-F238E27FC236}">
                <a16:creationId xmlns:a16="http://schemas.microsoft.com/office/drawing/2014/main" id="{562E476C-008A-364D-8B59-B1AABC1C09C9}"/>
              </a:ext>
            </a:extLst>
          </p:cNvPr>
          <p:cNvSpPr txBox="1"/>
          <p:nvPr/>
        </p:nvSpPr>
        <p:spPr>
          <a:xfrm>
            <a:off x="8187406" y="12116697"/>
            <a:ext cx="7056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</a:t>
            </a:r>
            <a:r>
              <a:rPr lang="en-US" sz="2400" baseline="-25000" dirty="0">
                <a:solidFill>
                  <a:srgbClr val="FF0000"/>
                </a:solidFill>
              </a:rPr>
              <a:t>0</a:t>
            </a:r>
            <a:r>
              <a:rPr lang="en-US" sz="2400" dirty="0">
                <a:solidFill>
                  <a:srgbClr val="FF0000"/>
                </a:solidFill>
              </a:rPr>
              <a:t>)</a:t>
            </a:r>
          </a:p>
        </p:txBody>
      </p: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2C7F2101-2ADD-DC48-8474-A78B338C429D}"/>
              </a:ext>
            </a:extLst>
          </p:cNvPr>
          <p:cNvCxnSpPr>
            <a:cxnSpLocks/>
          </p:cNvCxnSpPr>
          <p:nvPr/>
        </p:nvCxnSpPr>
        <p:spPr>
          <a:xfrm flipV="1">
            <a:off x="4362887" y="12762768"/>
            <a:ext cx="4379554" cy="111523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55" name="Oval 154">
            <a:extLst>
              <a:ext uri="{FF2B5EF4-FFF2-40B4-BE49-F238E27FC236}">
                <a16:creationId xmlns:a16="http://schemas.microsoft.com/office/drawing/2014/main" id="{A5065B62-4359-884B-9681-78561F5D3B09}"/>
              </a:ext>
            </a:extLst>
          </p:cNvPr>
          <p:cNvSpPr/>
          <p:nvPr/>
        </p:nvSpPr>
        <p:spPr>
          <a:xfrm>
            <a:off x="4699680" y="13699019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56" name="TextBox 155">
            <a:extLst>
              <a:ext uri="{FF2B5EF4-FFF2-40B4-BE49-F238E27FC236}">
                <a16:creationId xmlns:a16="http://schemas.microsoft.com/office/drawing/2014/main" id="{99FD803C-109E-E544-81AD-86124016B380}"/>
              </a:ext>
            </a:extLst>
          </p:cNvPr>
          <p:cNvSpPr txBox="1"/>
          <p:nvPr/>
        </p:nvSpPr>
        <p:spPr>
          <a:xfrm>
            <a:off x="4599559" y="13362696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</a:p>
        </p:txBody>
      </p: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7D3DEBE2-D276-1745-AEE0-2F2E22E6206C}"/>
              </a:ext>
            </a:extLst>
          </p:cNvPr>
          <p:cNvCxnSpPr>
            <a:cxnSpLocks/>
          </p:cNvCxnSpPr>
          <p:nvPr/>
        </p:nvCxnSpPr>
        <p:spPr>
          <a:xfrm flipV="1">
            <a:off x="4457297" y="11947835"/>
            <a:ext cx="3899120" cy="2378830"/>
          </a:xfrm>
          <a:prstGeom prst="line">
            <a:avLst/>
          </a:prstGeom>
          <a:ln w="38100">
            <a:solidFill>
              <a:srgbClr val="00B05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58" name="Oval 157">
            <a:extLst>
              <a:ext uri="{FF2B5EF4-FFF2-40B4-BE49-F238E27FC236}">
                <a16:creationId xmlns:a16="http://schemas.microsoft.com/office/drawing/2014/main" id="{53977C26-2158-F54E-BDAF-98C653C8280B}"/>
              </a:ext>
            </a:extLst>
          </p:cNvPr>
          <p:cNvSpPr/>
          <p:nvPr/>
        </p:nvSpPr>
        <p:spPr>
          <a:xfrm>
            <a:off x="4712836" y="14028264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79126108-2F88-A74E-844F-40D44A9AC46F}"/>
              </a:ext>
            </a:extLst>
          </p:cNvPr>
          <p:cNvSpPr txBox="1"/>
          <p:nvPr/>
        </p:nvSpPr>
        <p:spPr>
          <a:xfrm>
            <a:off x="4855098" y="14033653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</a:t>
            </a:r>
          </a:p>
        </p:txBody>
      </p: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AF457D69-5678-0C46-9B0C-A55358B851B4}"/>
              </a:ext>
            </a:extLst>
          </p:cNvPr>
          <p:cNvCxnSpPr>
            <a:cxnSpLocks/>
          </p:cNvCxnSpPr>
          <p:nvPr/>
        </p:nvCxnSpPr>
        <p:spPr>
          <a:xfrm flipH="1" flipV="1">
            <a:off x="4020084" y="11080517"/>
            <a:ext cx="17032" cy="3649450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25" name="TextBox 124">
            <a:extLst>
              <a:ext uri="{FF2B5EF4-FFF2-40B4-BE49-F238E27FC236}">
                <a16:creationId xmlns:a16="http://schemas.microsoft.com/office/drawing/2014/main" id="{5FD02F9C-2BDC-364D-934E-6867F92604A6}"/>
              </a:ext>
            </a:extLst>
          </p:cNvPr>
          <p:cNvSpPr txBox="1"/>
          <p:nvPr/>
        </p:nvSpPr>
        <p:spPr>
          <a:xfrm rot="16200000">
            <a:off x="2152570" y="7841190"/>
            <a:ext cx="31177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Investment and Savings</a:t>
            </a: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8D754136-3A58-2843-B1AC-78D48EAD9DAF}"/>
              </a:ext>
            </a:extLst>
          </p:cNvPr>
          <p:cNvSpPr txBox="1"/>
          <p:nvPr/>
        </p:nvSpPr>
        <p:spPr>
          <a:xfrm rot="16200000">
            <a:off x="2191370" y="12700179"/>
            <a:ext cx="31177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Investment and Savings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36D19A1D-59FC-964D-9A31-661E784607AD}"/>
              </a:ext>
            </a:extLst>
          </p:cNvPr>
          <p:cNvSpPr txBox="1"/>
          <p:nvPr/>
        </p:nvSpPr>
        <p:spPr>
          <a:xfrm>
            <a:off x="4531267" y="5647961"/>
            <a:ext cx="366061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(b) The financial accelerator</a:t>
            </a:r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A5988B05-42BE-C04F-B0F0-285EC13F24A4}"/>
              </a:ext>
            </a:extLst>
          </p:cNvPr>
          <p:cNvCxnSpPr/>
          <p:nvPr/>
        </p:nvCxnSpPr>
        <p:spPr>
          <a:xfrm>
            <a:off x="8265052" y="2517204"/>
            <a:ext cx="0" cy="307334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8307A717-523A-9B4D-B035-7788B94E54C7}"/>
              </a:ext>
            </a:extLst>
          </p:cNvPr>
          <p:cNvCxnSpPr>
            <a:cxnSpLocks/>
          </p:cNvCxnSpPr>
          <p:nvPr/>
        </p:nvCxnSpPr>
        <p:spPr>
          <a:xfrm>
            <a:off x="4536398" y="3297092"/>
            <a:ext cx="0" cy="753632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Arrow Connector 63">
            <a:extLst>
              <a:ext uri="{FF2B5EF4-FFF2-40B4-BE49-F238E27FC236}">
                <a16:creationId xmlns:a16="http://schemas.microsoft.com/office/drawing/2014/main" id="{D8C9B578-3D06-7845-B2DD-9DA832CB90C7}"/>
              </a:ext>
            </a:extLst>
          </p:cNvPr>
          <p:cNvCxnSpPr>
            <a:cxnSpLocks/>
          </p:cNvCxnSpPr>
          <p:nvPr/>
        </p:nvCxnSpPr>
        <p:spPr>
          <a:xfrm flipV="1">
            <a:off x="4758417" y="3780588"/>
            <a:ext cx="0" cy="270136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Straight Arrow Connector 66">
            <a:extLst>
              <a:ext uri="{FF2B5EF4-FFF2-40B4-BE49-F238E27FC236}">
                <a16:creationId xmlns:a16="http://schemas.microsoft.com/office/drawing/2014/main" id="{DDC751E2-19B7-C440-ABB2-A362D23796E4}"/>
              </a:ext>
            </a:extLst>
          </p:cNvPr>
          <p:cNvCxnSpPr>
            <a:cxnSpLocks/>
          </p:cNvCxnSpPr>
          <p:nvPr/>
        </p:nvCxnSpPr>
        <p:spPr>
          <a:xfrm>
            <a:off x="8356417" y="7075283"/>
            <a:ext cx="0" cy="222961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21715109-C54F-9340-A1A8-B736101B4B40}"/>
              </a:ext>
            </a:extLst>
          </p:cNvPr>
          <p:cNvCxnSpPr>
            <a:cxnSpLocks/>
          </p:cNvCxnSpPr>
          <p:nvPr/>
        </p:nvCxnSpPr>
        <p:spPr>
          <a:xfrm flipH="1">
            <a:off x="7950261" y="7695206"/>
            <a:ext cx="4256" cy="594591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1" name="Straight Arrow Connector 70">
            <a:extLst>
              <a:ext uri="{FF2B5EF4-FFF2-40B4-BE49-F238E27FC236}">
                <a16:creationId xmlns:a16="http://schemas.microsoft.com/office/drawing/2014/main" id="{45EAAF9A-0BCE-E643-B47D-8E28B1927FA0}"/>
              </a:ext>
            </a:extLst>
          </p:cNvPr>
          <p:cNvCxnSpPr>
            <a:cxnSpLocks/>
          </p:cNvCxnSpPr>
          <p:nvPr/>
        </p:nvCxnSpPr>
        <p:spPr>
          <a:xfrm>
            <a:off x="7950261" y="11947835"/>
            <a:ext cx="0" cy="222961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D46A59E0-D3CB-F249-BE7E-5B517077B10D}"/>
              </a:ext>
            </a:extLst>
          </p:cNvPr>
          <p:cNvCxnSpPr>
            <a:cxnSpLocks/>
          </p:cNvCxnSpPr>
          <p:nvPr/>
        </p:nvCxnSpPr>
        <p:spPr>
          <a:xfrm flipH="1">
            <a:off x="8123309" y="12304073"/>
            <a:ext cx="4256" cy="594591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Arrow Connector 73">
            <a:extLst>
              <a:ext uri="{FF2B5EF4-FFF2-40B4-BE49-F238E27FC236}">
                <a16:creationId xmlns:a16="http://schemas.microsoft.com/office/drawing/2014/main" id="{FAF387CE-CED0-7148-9759-FFAD6EF6628C}"/>
              </a:ext>
            </a:extLst>
          </p:cNvPr>
          <p:cNvCxnSpPr>
            <a:cxnSpLocks/>
          </p:cNvCxnSpPr>
          <p:nvPr/>
        </p:nvCxnSpPr>
        <p:spPr>
          <a:xfrm>
            <a:off x="8286083" y="12931011"/>
            <a:ext cx="0" cy="271462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5" name="TextBox 74">
            <a:extLst>
              <a:ext uri="{FF2B5EF4-FFF2-40B4-BE49-F238E27FC236}">
                <a16:creationId xmlns:a16="http://schemas.microsoft.com/office/drawing/2014/main" id="{DF2B142D-862B-DE4E-AD9E-B21A2F92FE91}"/>
              </a:ext>
            </a:extLst>
          </p:cNvPr>
          <p:cNvSpPr txBox="1"/>
          <p:nvPr/>
        </p:nvSpPr>
        <p:spPr>
          <a:xfrm>
            <a:off x="8300842" y="2348885"/>
            <a:ext cx="7697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</a:t>
            </a:r>
            <a:r>
              <a:rPr lang="en-US" sz="2400" baseline="-25000" dirty="0">
                <a:solidFill>
                  <a:srgbClr val="00B050"/>
                </a:solidFill>
              </a:rPr>
              <a:t>1</a:t>
            </a:r>
            <a:r>
              <a:rPr lang="en-US" sz="2400" dirty="0">
                <a:solidFill>
                  <a:srgbClr val="00B050"/>
                </a:solidFill>
              </a:rPr>
              <a:t>)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2F6936C0-D886-C244-A368-2632E3FB09AB}"/>
              </a:ext>
            </a:extLst>
          </p:cNvPr>
          <p:cNvSpPr txBox="1"/>
          <p:nvPr/>
        </p:nvSpPr>
        <p:spPr>
          <a:xfrm>
            <a:off x="8122558" y="3324686"/>
            <a:ext cx="7056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</a:t>
            </a:r>
            <a:r>
              <a:rPr lang="en-US" sz="2400" baseline="-25000" dirty="0">
                <a:solidFill>
                  <a:srgbClr val="FF0000"/>
                </a:solidFill>
              </a:rPr>
              <a:t>1</a:t>
            </a:r>
            <a:r>
              <a:rPr lang="en-US" sz="2400" dirty="0">
                <a:solidFill>
                  <a:srgbClr val="FF0000"/>
                </a:solidFill>
              </a:rPr>
              <a:t>)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04EBFFDF-7812-BD4F-BA0D-0E932FA617B9}"/>
              </a:ext>
            </a:extLst>
          </p:cNvPr>
          <p:cNvSpPr txBox="1"/>
          <p:nvPr/>
        </p:nvSpPr>
        <p:spPr>
          <a:xfrm>
            <a:off x="7688453" y="6594486"/>
            <a:ext cx="7697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</a:t>
            </a:r>
            <a:r>
              <a:rPr lang="en-US" sz="2400" baseline="-25000" dirty="0">
                <a:solidFill>
                  <a:srgbClr val="00B050"/>
                </a:solidFill>
              </a:rPr>
              <a:t>0</a:t>
            </a:r>
            <a:r>
              <a:rPr lang="en-US" sz="2400" dirty="0">
                <a:solidFill>
                  <a:srgbClr val="00B050"/>
                </a:solidFill>
              </a:rPr>
              <a:t>)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40EFE994-4DFF-6147-A817-936F1B94323B}"/>
              </a:ext>
            </a:extLst>
          </p:cNvPr>
          <p:cNvSpPr txBox="1"/>
          <p:nvPr/>
        </p:nvSpPr>
        <p:spPr>
          <a:xfrm>
            <a:off x="8344130" y="6875850"/>
            <a:ext cx="7697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</a:t>
            </a:r>
            <a:r>
              <a:rPr lang="en-US" sz="2400" baseline="-25000" dirty="0">
                <a:solidFill>
                  <a:srgbClr val="00B050"/>
                </a:solidFill>
              </a:rPr>
              <a:t>1</a:t>
            </a:r>
            <a:r>
              <a:rPr lang="en-US" sz="2400" dirty="0">
                <a:solidFill>
                  <a:srgbClr val="00B050"/>
                </a:solidFill>
              </a:rPr>
              <a:t>)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CF0A3192-AAB7-3B4F-A3AB-8891D6127320}"/>
              </a:ext>
            </a:extLst>
          </p:cNvPr>
          <p:cNvSpPr txBox="1"/>
          <p:nvPr/>
        </p:nvSpPr>
        <p:spPr>
          <a:xfrm>
            <a:off x="8302960" y="8217357"/>
            <a:ext cx="7056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</a:t>
            </a:r>
            <a:r>
              <a:rPr lang="en-US" sz="2400" baseline="-25000" dirty="0">
                <a:solidFill>
                  <a:srgbClr val="FF0000"/>
                </a:solidFill>
              </a:rPr>
              <a:t>1</a:t>
            </a:r>
            <a:r>
              <a:rPr lang="en-US" sz="2400" dirty="0">
                <a:solidFill>
                  <a:srgbClr val="FF0000"/>
                </a:solidFill>
              </a:rPr>
              <a:t>)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9BB2A18F-8377-9143-B3E1-B8510C540115}"/>
              </a:ext>
            </a:extLst>
          </p:cNvPr>
          <p:cNvSpPr txBox="1"/>
          <p:nvPr/>
        </p:nvSpPr>
        <p:spPr>
          <a:xfrm>
            <a:off x="7760447" y="11257463"/>
            <a:ext cx="7697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</a:t>
            </a:r>
            <a:r>
              <a:rPr lang="en-US" sz="2400" baseline="-25000" dirty="0">
                <a:solidFill>
                  <a:srgbClr val="00B050"/>
                </a:solidFill>
              </a:rPr>
              <a:t>0</a:t>
            </a:r>
            <a:r>
              <a:rPr lang="en-US" sz="2400" dirty="0">
                <a:solidFill>
                  <a:srgbClr val="00B050"/>
                </a:solidFill>
              </a:rPr>
              <a:t>)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A661DC40-D5E3-E74E-B702-A3446C48D559}"/>
              </a:ext>
            </a:extLst>
          </p:cNvPr>
          <p:cNvSpPr txBox="1"/>
          <p:nvPr/>
        </p:nvSpPr>
        <p:spPr>
          <a:xfrm>
            <a:off x="8313806" y="11657294"/>
            <a:ext cx="7697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</a:t>
            </a:r>
            <a:r>
              <a:rPr lang="en-US" sz="2400" baseline="-25000" dirty="0">
                <a:solidFill>
                  <a:srgbClr val="00B050"/>
                </a:solidFill>
              </a:rPr>
              <a:t>1</a:t>
            </a:r>
            <a:r>
              <a:rPr lang="en-US" sz="2400" dirty="0">
                <a:solidFill>
                  <a:srgbClr val="00B050"/>
                </a:solidFill>
              </a:rPr>
              <a:t>)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3BB359B9-FB5E-1545-87E1-15F2412426FE}"/>
              </a:ext>
            </a:extLst>
          </p:cNvPr>
          <p:cNvSpPr txBox="1"/>
          <p:nvPr/>
        </p:nvSpPr>
        <p:spPr>
          <a:xfrm>
            <a:off x="8258139" y="13268620"/>
            <a:ext cx="7056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</a:t>
            </a:r>
            <a:r>
              <a:rPr lang="en-US" sz="2400" baseline="-25000" dirty="0">
                <a:solidFill>
                  <a:srgbClr val="FF0000"/>
                </a:solidFill>
              </a:rPr>
              <a:t>1</a:t>
            </a:r>
            <a:r>
              <a:rPr lang="en-US" sz="2400" dirty="0">
                <a:solidFill>
                  <a:srgbClr val="FF0000"/>
                </a:solidFill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0509641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TextBox 118">
            <a:extLst>
              <a:ext uri="{FF2B5EF4-FFF2-40B4-BE49-F238E27FC236}">
                <a16:creationId xmlns:a16="http://schemas.microsoft.com/office/drawing/2014/main" id="{21DF8B2B-F97A-4147-8245-49C9546793CD}"/>
              </a:ext>
            </a:extLst>
          </p:cNvPr>
          <p:cNvSpPr txBox="1"/>
          <p:nvPr/>
        </p:nvSpPr>
        <p:spPr>
          <a:xfrm>
            <a:off x="3200073" y="3467697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</a:t>
            </a:r>
          </a:p>
        </p:txBody>
      </p:sp>
      <p:cxnSp>
        <p:nvCxnSpPr>
          <p:cNvPr id="164" name="Straight Connector 163">
            <a:extLst>
              <a:ext uri="{FF2B5EF4-FFF2-40B4-BE49-F238E27FC236}">
                <a16:creationId xmlns:a16="http://schemas.microsoft.com/office/drawing/2014/main" id="{FE58F2AE-7CEE-1F48-92BE-CA486A97730C}"/>
              </a:ext>
            </a:extLst>
          </p:cNvPr>
          <p:cNvCxnSpPr>
            <a:cxnSpLocks/>
          </p:cNvCxnSpPr>
          <p:nvPr/>
        </p:nvCxnSpPr>
        <p:spPr>
          <a:xfrm flipV="1">
            <a:off x="6970684" y="7980016"/>
            <a:ext cx="4368012" cy="1178548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5" name="Straight Connector 164">
            <a:extLst>
              <a:ext uri="{FF2B5EF4-FFF2-40B4-BE49-F238E27FC236}">
                <a16:creationId xmlns:a16="http://schemas.microsoft.com/office/drawing/2014/main" id="{ED6BA716-8BF2-5047-821C-7B661D61F3CC}"/>
              </a:ext>
            </a:extLst>
          </p:cNvPr>
          <p:cNvCxnSpPr>
            <a:cxnSpLocks/>
          </p:cNvCxnSpPr>
          <p:nvPr/>
        </p:nvCxnSpPr>
        <p:spPr>
          <a:xfrm flipV="1">
            <a:off x="6942668" y="9110063"/>
            <a:ext cx="4299938" cy="1053168"/>
          </a:xfrm>
          <a:prstGeom prst="line">
            <a:avLst/>
          </a:prstGeom>
          <a:ln w="38100">
            <a:solidFill>
              <a:srgbClr val="FF000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D2F507B3-DEAD-EC42-A29D-2EAFCF0CA128}"/>
              </a:ext>
            </a:extLst>
          </p:cNvPr>
          <p:cNvCxnSpPr>
            <a:cxnSpLocks/>
          </p:cNvCxnSpPr>
          <p:nvPr/>
        </p:nvCxnSpPr>
        <p:spPr>
          <a:xfrm flipV="1">
            <a:off x="1054568" y="7760009"/>
            <a:ext cx="4172603" cy="2475262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EE6A3282-F4A5-E84A-85EF-E8FFA62363FE}"/>
              </a:ext>
            </a:extLst>
          </p:cNvPr>
          <p:cNvCxnSpPr>
            <a:cxnSpLocks/>
          </p:cNvCxnSpPr>
          <p:nvPr/>
        </p:nvCxnSpPr>
        <p:spPr>
          <a:xfrm flipV="1">
            <a:off x="952048" y="8276994"/>
            <a:ext cx="4368012" cy="1178548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06" name="Straight Connector 105">
            <a:extLst>
              <a:ext uri="{FF2B5EF4-FFF2-40B4-BE49-F238E27FC236}">
                <a16:creationId xmlns:a16="http://schemas.microsoft.com/office/drawing/2014/main" id="{E907628A-F3E8-2642-AAE5-E2973D3BCADC}"/>
              </a:ext>
            </a:extLst>
          </p:cNvPr>
          <p:cNvCxnSpPr>
            <a:cxnSpLocks/>
          </p:cNvCxnSpPr>
          <p:nvPr/>
        </p:nvCxnSpPr>
        <p:spPr>
          <a:xfrm flipV="1">
            <a:off x="7531786" y="1783879"/>
            <a:ext cx="2766351" cy="2507352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5329A73B-A9DF-0045-8744-849C3E1242C3}"/>
              </a:ext>
            </a:extLst>
          </p:cNvPr>
          <p:cNvCxnSpPr>
            <a:cxnSpLocks/>
          </p:cNvCxnSpPr>
          <p:nvPr/>
        </p:nvCxnSpPr>
        <p:spPr>
          <a:xfrm>
            <a:off x="7464782" y="1774786"/>
            <a:ext cx="2980933" cy="3130264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cxnSpLocks/>
          </p:cNvCxnSpPr>
          <p:nvPr/>
        </p:nvCxnSpPr>
        <p:spPr>
          <a:xfrm flipV="1">
            <a:off x="1343043" y="2297828"/>
            <a:ext cx="3906359" cy="2308937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" name="Straight Arrow Connector 3"/>
          <p:cNvCxnSpPr>
            <a:cxnSpLocks/>
          </p:cNvCxnSpPr>
          <p:nvPr/>
        </p:nvCxnSpPr>
        <p:spPr>
          <a:xfrm>
            <a:off x="811155" y="5056048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cxnSpLocks/>
          </p:cNvCxnSpPr>
          <p:nvPr/>
        </p:nvCxnSpPr>
        <p:spPr>
          <a:xfrm flipV="1">
            <a:off x="811873" y="1234710"/>
            <a:ext cx="4155" cy="380647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6" name="TextBox 65"/>
          <p:cNvSpPr txBox="1"/>
          <p:nvPr/>
        </p:nvSpPr>
        <p:spPr>
          <a:xfrm rot="16200000">
            <a:off x="-1068346" y="2827478"/>
            <a:ext cx="31177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Investment and Savings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97E85C00-385C-8746-933D-991C0380B414}"/>
              </a:ext>
            </a:extLst>
          </p:cNvPr>
          <p:cNvSpPr txBox="1"/>
          <p:nvPr/>
        </p:nvSpPr>
        <p:spPr>
          <a:xfrm>
            <a:off x="8678118" y="2624633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A’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285BD023-6CE2-974B-B4A4-C4CEEEFD3698}"/>
              </a:ext>
            </a:extLst>
          </p:cNvPr>
          <p:cNvCxnSpPr>
            <a:cxnSpLocks/>
          </p:cNvCxnSpPr>
          <p:nvPr/>
        </p:nvCxnSpPr>
        <p:spPr>
          <a:xfrm flipH="1" flipV="1">
            <a:off x="778148" y="6993736"/>
            <a:ext cx="17032" cy="3649450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0" name="Oval 19"/>
          <p:cNvSpPr/>
          <p:nvPr/>
        </p:nvSpPr>
        <p:spPr>
          <a:xfrm>
            <a:off x="3455418" y="3195688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CF3C2976-A10C-EC4A-86EC-534C4FEC314E}"/>
              </a:ext>
            </a:extLst>
          </p:cNvPr>
          <p:cNvSpPr txBox="1"/>
          <p:nvPr/>
        </p:nvSpPr>
        <p:spPr>
          <a:xfrm>
            <a:off x="3856206" y="5105421"/>
            <a:ext cx="14847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Output (Y)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5673F9C4-B36B-ED44-8138-45DF30B55705}"/>
              </a:ext>
            </a:extLst>
          </p:cNvPr>
          <p:cNvCxnSpPr>
            <a:cxnSpLocks/>
          </p:cNvCxnSpPr>
          <p:nvPr/>
        </p:nvCxnSpPr>
        <p:spPr>
          <a:xfrm>
            <a:off x="1242820" y="3263484"/>
            <a:ext cx="3900061" cy="0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31370451-D17D-0A42-B212-398024BE2526}"/>
              </a:ext>
            </a:extLst>
          </p:cNvPr>
          <p:cNvCxnSpPr>
            <a:cxnSpLocks/>
          </p:cNvCxnSpPr>
          <p:nvPr/>
        </p:nvCxnSpPr>
        <p:spPr>
          <a:xfrm>
            <a:off x="800335" y="10643184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74E77AC4-1B1C-DB44-972C-360314433E5E}"/>
              </a:ext>
            </a:extLst>
          </p:cNvPr>
          <p:cNvCxnSpPr>
            <a:cxnSpLocks/>
          </p:cNvCxnSpPr>
          <p:nvPr/>
        </p:nvCxnSpPr>
        <p:spPr>
          <a:xfrm>
            <a:off x="6666680" y="10633105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5" name="Oval 64">
            <a:extLst>
              <a:ext uri="{FF2B5EF4-FFF2-40B4-BE49-F238E27FC236}">
                <a16:creationId xmlns:a16="http://schemas.microsoft.com/office/drawing/2014/main" id="{4D7DCA94-7F97-6B49-96FB-2319347E28EF}"/>
              </a:ext>
            </a:extLst>
          </p:cNvPr>
          <p:cNvSpPr/>
          <p:nvPr/>
        </p:nvSpPr>
        <p:spPr>
          <a:xfrm>
            <a:off x="8689388" y="3058310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3B4943ED-6119-504B-B782-8FE9A12F5382}"/>
              </a:ext>
            </a:extLst>
          </p:cNvPr>
          <p:cNvSpPr txBox="1"/>
          <p:nvPr/>
        </p:nvSpPr>
        <p:spPr>
          <a:xfrm>
            <a:off x="3439899" y="2840870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72B1FA88-08AC-FA4C-9674-35830565CCB9}"/>
              </a:ext>
            </a:extLst>
          </p:cNvPr>
          <p:cNvSpPr/>
          <p:nvPr/>
        </p:nvSpPr>
        <p:spPr>
          <a:xfrm>
            <a:off x="3517789" y="8639373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5A330AE-F07A-D746-9E06-18BA3D0E5DA4}"/>
              </a:ext>
            </a:extLst>
          </p:cNvPr>
          <p:cNvSpPr txBox="1"/>
          <p:nvPr/>
        </p:nvSpPr>
        <p:spPr>
          <a:xfrm>
            <a:off x="1281163" y="997072"/>
            <a:ext cx="320273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(a) Investment = Savings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A2DFB8EB-7EE6-4F46-9981-E1129BC80950}"/>
              </a:ext>
            </a:extLst>
          </p:cNvPr>
          <p:cNvSpPr txBox="1"/>
          <p:nvPr/>
        </p:nvSpPr>
        <p:spPr>
          <a:xfrm>
            <a:off x="1340101" y="6600609"/>
            <a:ext cx="362855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(c) The financial accelerator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ABFC29A7-CA54-5648-81A3-52712FB3C7A6}"/>
              </a:ext>
            </a:extLst>
          </p:cNvPr>
          <p:cNvSpPr txBox="1"/>
          <p:nvPr/>
        </p:nvSpPr>
        <p:spPr>
          <a:xfrm>
            <a:off x="7104316" y="6606348"/>
            <a:ext cx="41160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(d) Strong balance-sheet effects</a:t>
            </a:r>
          </a:p>
        </p:txBody>
      </p: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FC994F1D-6BEA-8449-AC58-3F7FF4920459}"/>
              </a:ext>
            </a:extLst>
          </p:cNvPr>
          <p:cNvCxnSpPr>
            <a:cxnSpLocks/>
          </p:cNvCxnSpPr>
          <p:nvPr/>
        </p:nvCxnSpPr>
        <p:spPr>
          <a:xfrm>
            <a:off x="6786323" y="5132196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2" name="Straight Arrow Connector 61">
            <a:extLst>
              <a:ext uri="{FF2B5EF4-FFF2-40B4-BE49-F238E27FC236}">
                <a16:creationId xmlns:a16="http://schemas.microsoft.com/office/drawing/2014/main" id="{915C8B2A-AC5B-2841-B76F-28B95BE09E7E}"/>
              </a:ext>
            </a:extLst>
          </p:cNvPr>
          <p:cNvCxnSpPr>
            <a:cxnSpLocks/>
          </p:cNvCxnSpPr>
          <p:nvPr/>
        </p:nvCxnSpPr>
        <p:spPr>
          <a:xfrm flipH="1" flipV="1">
            <a:off x="6786835" y="1210938"/>
            <a:ext cx="1" cy="3914449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78" name="TextBox 77">
            <a:extLst>
              <a:ext uri="{FF2B5EF4-FFF2-40B4-BE49-F238E27FC236}">
                <a16:creationId xmlns:a16="http://schemas.microsoft.com/office/drawing/2014/main" id="{DCF605B4-C17E-8B48-9AE0-D06D5B0E9155}"/>
              </a:ext>
            </a:extLst>
          </p:cNvPr>
          <p:cNvSpPr txBox="1"/>
          <p:nvPr/>
        </p:nvSpPr>
        <p:spPr>
          <a:xfrm rot="16200000">
            <a:off x="4647225" y="2803124"/>
            <a:ext cx="369511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Current and Capital Account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1E73AD6A-A456-584A-9269-BE154A6C49E2}"/>
              </a:ext>
            </a:extLst>
          </p:cNvPr>
          <p:cNvSpPr txBox="1"/>
          <p:nvPr/>
        </p:nvSpPr>
        <p:spPr>
          <a:xfrm>
            <a:off x="8361335" y="5182170"/>
            <a:ext cx="307141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Real Exchange Rate (e) 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5266A9BB-4736-DE43-90F1-683FCA60671C}"/>
              </a:ext>
            </a:extLst>
          </p:cNvPr>
          <p:cNvSpPr txBox="1"/>
          <p:nvPr/>
        </p:nvSpPr>
        <p:spPr>
          <a:xfrm>
            <a:off x="3743852" y="10669242"/>
            <a:ext cx="14847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Output (Y)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BE1B90D-6D30-1A4A-9EF4-9CFFBCEDACA3}"/>
              </a:ext>
            </a:extLst>
          </p:cNvPr>
          <p:cNvSpPr txBox="1"/>
          <p:nvPr/>
        </p:nvSpPr>
        <p:spPr>
          <a:xfrm>
            <a:off x="9555786" y="10707638"/>
            <a:ext cx="14847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Output (Y)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12F1BBF7-06DD-6F49-A347-ED2AE7003728}"/>
              </a:ext>
            </a:extLst>
          </p:cNvPr>
          <p:cNvSpPr txBox="1"/>
          <p:nvPr/>
        </p:nvSpPr>
        <p:spPr>
          <a:xfrm>
            <a:off x="4527646" y="1699788"/>
            <a:ext cx="66556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S(e)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DF4DDDC0-429B-8A4A-A18E-05781501BD4E}"/>
              </a:ext>
            </a:extLst>
          </p:cNvPr>
          <p:cNvSpPr txBox="1"/>
          <p:nvPr/>
        </p:nvSpPr>
        <p:spPr>
          <a:xfrm>
            <a:off x="4654915" y="2785531"/>
            <a:ext cx="60144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I(e)</a:t>
            </a: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4E362C56-943B-2E4B-8658-6C1AD7919492}"/>
              </a:ext>
            </a:extLst>
          </p:cNvPr>
          <p:cNvSpPr txBox="1"/>
          <p:nvPr/>
        </p:nvSpPr>
        <p:spPr>
          <a:xfrm>
            <a:off x="8392909" y="1703531"/>
            <a:ext cx="16890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rgbClr val="00B050"/>
                </a:solidFill>
              </a:rPr>
              <a:t>TradeDeficit</a:t>
            </a:r>
            <a:endParaRPr lang="en-US" sz="2400" dirty="0">
              <a:solidFill>
                <a:srgbClr val="00B050"/>
              </a:solidFill>
            </a:endParaRP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F4DCF6AA-D014-6C45-B0F5-8DE69AEDAA36}"/>
              </a:ext>
            </a:extLst>
          </p:cNvPr>
          <p:cNvSpPr txBox="1"/>
          <p:nvPr/>
        </p:nvSpPr>
        <p:spPr>
          <a:xfrm>
            <a:off x="9360729" y="3492052"/>
            <a:ext cx="17543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rgbClr val="FF0000"/>
                </a:solidFill>
              </a:rPr>
              <a:t>CapitalFlows</a:t>
            </a:r>
            <a:endParaRPr lang="en-US" sz="2400" dirty="0">
              <a:solidFill>
                <a:srgbClr val="FF0000"/>
              </a:solidFill>
            </a:endParaRPr>
          </a:p>
        </p:txBody>
      </p: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024DB385-2B3F-B342-BD40-9B63CA50DC3C}"/>
              </a:ext>
            </a:extLst>
          </p:cNvPr>
          <p:cNvCxnSpPr>
            <a:cxnSpLocks/>
          </p:cNvCxnSpPr>
          <p:nvPr/>
        </p:nvCxnSpPr>
        <p:spPr>
          <a:xfrm>
            <a:off x="1216312" y="4116276"/>
            <a:ext cx="3900061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11" name="Oval 110">
            <a:extLst>
              <a:ext uri="{FF2B5EF4-FFF2-40B4-BE49-F238E27FC236}">
                <a16:creationId xmlns:a16="http://schemas.microsoft.com/office/drawing/2014/main" id="{3234903F-387D-824B-9200-9C444EFA976E}"/>
              </a:ext>
            </a:extLst>
          </p:cNvPr>
          <p:cNvSpPr/>
          <p:nvPr/>
        </p:nvSpPr>
        <p:spPr>
          <a:xfrm>
            <a:off x="2017896" y="4049259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12" name="TextBox 111">
            <a:extLst>
              <a:ext uri="{FF2B5EF4-FFF2-40B4-BE49-F238E27FC236}">
                <a16:creationId xmlns:a16="http://schemas.microsoft.com/office/drawing/2014/main" id="{29D2DD3E-8918-C64C-A2B4-C084971B8E84}"/>
              </a:ext>
            </a:extLst>
          </p:cNvPr>
          <p:cNvSpPr txBox="1"/>
          <p:nvPr/>
        </p:nvSpPr>
        <p:spPr>
          <a:xfrm>
            <a:off x="1870747" y="3746943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</a:p>
        </p:txBody>
      </p: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6FF0FCAC-0EC3-A740-8124-B179B657B56F}"/>
              </a:ext>
            </a:extLst>
          </p:cNvPr>
          <p:cNvCxnSpPr>
            <a:cxnSpLocks/>
          </p:cNvCxnSpPr>
          <p:nvPr/>
        </p:nvCxnSpPr>
        <p:spPr>
          <a:xfrm>
            <a:off x="7018174" y="2751084"/>
            <a:ext cx="2111217" cy="2270022"/>
          </a:xfrm>
          <a:prstGeom prst="line">
            <a:avLst/>
          </a:prstGeom>
          <a:ln w="38100">
            <a:solidFill>
              <a:srgbClr val="FF0000"/>
            </a:solidFill>
            <a:prstDash val="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14" name="TextBox 113">
            <a:extLst>
              <a:ext uri="{FF2B5EF4-FFF2-40B4-BE49-F238E27FC236}">
                <a16:creationId xmlns:a16="http://schemas.microsoft.com/office/drawing/2014/main" id="{53FF64BE-7DDD-4E44-A952-FE8CC479DFAC}"/>
              </a:ext>
            </a:extLst>
          </p:cNvPr>
          <p:cNvSpPr txBox="1"/>
          <p:nvPr/>
        </p:nvSpPr>
        <p:spPr>
          <a:xfrm>
            <a:off x="7863237" y="3324285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B’</a:t>
            </a:r>
          </a:p>
        </p:txBody>
      </p:sp>
      <p:sp>
        <p:nvSpPr>
          <p:cNvPr id="115" name="Oval 114">
            <a:extLst>
              <a:ext uri="{FF2B5EF4-FFF2-40B4-BE49-F238E27FC236}">
                <a16:creationId xmlns:a16="http://schemas.microsoft.com/office/drawing/2014/main" id="{CE59553E-9943-B34F-8CA5-BD81B1B960F2}"/>
              </a:ext>
            </a:extLst>
          </p:cNvPr>
          <p:cNvSpPr/>
          <p:nvPr/>
        </p:nvSpPr>
        <p:spPr>
          <a:xfrm>
            <a:off x="7890905" y="3754068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DDDBFE57-D9DB-6E49-9BF2-36E8ADE79DA5}"/>
              </a:ext>
            </a:extLst>
          </p:cNvPr>
          <p:cNvCxnSpPr>
            <a:cxnSpLocks/>
          </p:cNvCxnSpPr>
          <p:nvPr/>
        </p:nvCxnSpPr>
        <p:spPr>
          <a:xfrm flipV="1">
            <a:off x="1851838" y="2754546"/>
            <a:ext cx="3317795" cy="1965787"/>
          </a:xfrm>
          <a:prstGeom prst="line">
            <a:avLst/>
          </a:prstGeom>
          <a:ln w="38100">
            <a:solidFill>
              <a:srgbClr val="00B05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99E496CB-135F-8C40-B71F-90F753AC351A}"/>
              </a:ext>
            </a:extLst>
          </p:cNvPr>
          <p:cNvCxnSpPr>
            <a:cxnSpLocks/>
          </p:cNvCxnSpPr>
          <p:nvPr/>
        </p:nvCxnSpPr>
        <p:spPr>
          <a:xfrm>
            <a:off x="1346191" y="3776841"/>
            <a:ext cx="3900061" cy="0"/>
          </a:xfrm>
          <a:prstGeom prst="line">
            <a:avLst/>
          </a:prstGeom>
          <a:ln w="38100">
            <a:solidFill>
              <a:srgbClr val="FF000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18" name="Oval 117">
            <a:extLst>
              <a:ext uri="{FF2B5EF4-FFF2-40B4-BE49-F238E27FC236}">
                <a16:creationId xmlns:a16="http://schemas.microsoft.com/office/drawing/2014/main" id="{9D590843-B931-4149-89AB-D6C9E2B9FF44}"/>
              </a:ext>
            </a:extLst>
          </p:cNvPr>
          <p:cNvSpPr/>
          <p:nvPr/>
        </p:nvSpPr>
        <p:spPr>
          <a:xfrm>
            <a:off x="3354990" y="3690240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6A203E54-369E-DA4C-A1C0-E3B7B8467AB5}"/>
              </a:ext>
            </a:extLst>
          </p:cNvPr>
          <p:cNvSpPr txBox="1"/>
          <p:nvPr/>
        </p:nvSpPr>
        <p:spPr>
          <a:xfrm>
            <a:off x="3417668" y="8303050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A23C0EBA-E91B-A44C-A2AC-462A251D605C}"/>
              </a:ext>
            </a:extLst>
          </p:cNvPr>
          <p:cNvSpPr txBox="1"/>
          <p:nvPr/>
        </p:nvSpPr>
        <p:spPr>
          <a:xfrm>
            <a:off x="4505415" y="7161968"/>
            <a:ext cx="66556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S(e)</a:t>
            </a: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43A1BE71-A7A0-8140-B8D7-26DF106FDB9D}"/>
              </a:ext>
            </a:extLst>
          </p:cNvPr>
          <p:cNvSpPr txBox="1"/>
          <p:nvPr/>
        </p:nvSpPr>
        <p:spPr>
          <a:xfrm>
            <a:off x="4929025" y="7841385"/>
            <a:ext cx="60144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I(e)</a:t>
            </a:r>
          </a:p>
        </p:txBody>
      </p: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63AB4DC6-2968-5F43-9A21-5372538F9783}"/>
              </a:ext>
            </a:extLst>
          </p:cNvPr>
          <p:cNvCxnSpPr>
            <a:cxnSpLocks/>
          </p:cNvCxnSpPr>
          <p:nvPr/>
        </p:nvCxnSpPr>
        <p:spPr>
          <a:xfrm flipV="1">
            <a:off x="1003308" y="8963866"/>
            <a:ext cx="4379554" cy="1115230"/>
          </a:xfrm>
          <a:prstGeom prst="line">
            <a:avLst/>
          </a:prstGeom>
          <a:ln w="38100">
            <a:solidFill>
              <a:srgbClr val="FF000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33" name="Oval 132">
            <a:extLst>
              <a:ext uri="{FF2B5EF4-FFF2-40B4-BE49-F238E27FC236}">
                <a16:creationId xmlns:a16="http://schemas.microsoft.com/office/drawing/2014/main" id="{17E8A078-9111-1547-9986-2C847817E7E8}"/>
              </a:ext>
            </a:extLst>
          </p:cNvPr>
          <p:cNvSpPr/>
          <p:nvPr/>
        </p:nvSpPr>
        <p:spPr>
          <a:xfrm>
            <a:off x="1340101" y="9900117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A93D1FB4-FE87-2747-A053-6797122BF006}"/>
              </a:ext>
            </a:extLst>
          </p:cNvPr>
          <p:cNvSpPr txBox="1"/>
          <p:nvPr/>
        </p:nvSpPr>
        <p:spPr>
          <a:xfrm>
            <a:off x="1239980" y="9563794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</a:p>
        </p:txBody>
      </p: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F26DF545-98FE-6343-A440-C691D08EB215}"/>
              </a:ext>
            </a:extLst>
          </p:cNvPr>
          <p:cNvCxnSpPr>
            <a:cxnSpLocks/>
          </p:cNvCxnSpPr>
          <p:nvPr/>
        </p:nvCxnSpPr>
        <p:spPr>
          <a:xfrm flipV="1">
            <a:off x="1599589" y="8198689"/>
            <a:ext cx="3317795" cy="1965787"/>
          </a:xfrm>
          <a:prstGeom prst="line">
            <a:avLst/>
          </a:prstGeom>
          <a:ln w="38100">
            <a:solidFill>
              <a:srgbClr val="00B05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5" name="Oval 144">
            <a:extLst>
              <a:ext uri="{FF2B5EF4-FFF2-40B4-BE49-F238E27FC236}">
                <a16:creationId xmlns:a16="http://schemas.microsoft.com/office/drawing/2014/main" id="{D476BAED-2DF6-8046-8EBB-07341B832AE8}"/>
              </a:ext>
            </a:extLst>
          </p:cNvPr>
          <p:cNvSpPr/>
          <p:nvPr/>
        </p:nvSpPr>
        <p:spPr>
          <a:xfrm>
            <a:off x="2164447" y="9671001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46" name="TextBox 145">
            <a:extLst>
              <a:ext uri="{FF2B5EF4-FFF2-40B4-BE49-F238E27FC236}">
                <a16:creationId xmlns:a16="http://schemas.microsoft.com/office/drawing/2014/main" id="{462B6E44-6B35-7049-8EB1-93F14874B2D1}"/>
              </a:ext>
            </a:extLst>
          </p:cNvPr>
          <p:cNvSpPr txBox="1"/>
          <p:nvPr/>
        </p:nvSpPr>
        <p:spPr>
          <a:xfrm>
            <a:off x="2230398" y="9724248"/>
            <a:ext cx="2888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</a:t>
            </a:r>
          </a:p>
        </p:txBody>
      </p: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2F662382-A10D-DB48-BB85-C6626618AD69}"/>
              </a:ext>
            </a:extLst>
          </p:cNvPr>
          <p:cNvCxnSpPr>
            <a:cxnSpLocks/>
          </p:cNvCxnSpPr>
          <p:nvPr/>
        </p:nvCxnSpPr>
        <p:spPr>
          <a:xfrm flipV="1">
            <a:off x="7023831" y="7496539"/>
            <a:ext cx="4172603" cy="2475262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8" name="Oval 147">
            <a:extLst>
              <a:ext uri="{FF2B5EF4-FFF2-40B4-BE49-F238E27FC236}">
                <a16:creationId xmlns:a16="http://schemas.microsoft.com/office/drawing/2014/main" id="{322D9CAB-3B0F-EA44-BDC8-B2E5F2E15913}"/>
              </a:ext>
            </a:extLst>
          </p:cNvPr>
          <p:cNvSpPr/>
          <p:nvPr/>
        </p:nvSpPr>
        <p:spPr>
          <a:xfrm>
            <a:off x="9487052" y="8375903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49" name="TextBox 148">
            <a:extLst>
              <a:ext uri="{FF2B5EF4-FFF2-40B4-BE49-F238E27FC236}">
                <a16:creationId xmlns:a16="http://schemas.microsoft.com/office/drawing/2014/main" id="{C2A3BE30-3C15-544E-81EB-0340F01A2085}"/>
              </a:ext>
            </a:extLst>
          </p:cNvPr>
          <p:cNvSpPr txBox="1"/>
          <p:nvPr/>
        </p:nvSpPr>
        <p:spPr>
          <a:xfrm>
            <a:off x="9386931" y="8039580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150" name="TextBox 149">
            <a:extLst>
              <a:ext uri="{FF2B5EF4-FFF2-40B4-BE49-F238E27FC236}">
                <a16:creationId xmlns:a16="http://schemas.microsoft.com/office/drawing/2014/main" id="{F0B0279A-7F8F-EE4A-ABC1-B23B1028D20B}"/>
              </a:ext>
            </a:extLst>
          </p:cNvPr>
          <p:cNvSpPr txBox="1"/>
          <p:nvPr/>
        </p:nvSpPr>
        <p:spPr>
          <a:xfrm>
            <a:off x="10449487" y="7078919"/>
            <a:ext cx="66556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S(e)</a:t>
            </a:r>
          </a:p>
        </p:txBody>
      </p:sp>
      <p:sp>
        <p:nvSpPr>
          <p:cNvPr id="151" name="TextBox 150">
            <a:extLst>
              <a:ext uri="{FF2B5EF4-FFF2-40B4-BE49-F238E27FC236}">
                <a16:creationId xmlns:a16="http://schemas.microsoft.com/office/drawing/2014/main" id="{562E476C-008A-364D-8B59-B1AABC1C09C9}"/>
              </a:ext>
            </a:extLst>
          </p:cNvPr>
          <p:cNvSpPr txBox="1"/>
          <p:nvPr/>
        </p:nvSpPr>
        <p:spPr>
          <a:xfrm>
            <a:off x="10898288" y="7577915"/>
            <a:ext cx="60144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I(e)</a:t>
            </a:r>
          </a:p>
        </p:txBody>
      </p: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2C7F2101-2ADD-DC48-8474-A78B338C429D}"/>
              </a:ext>
            </a:extLst>
          </p:cNvPr>
          <p:cNvCxnSpPr>
            <a:cxnSpLocks/>
          </p:cNvCxnSpPr>
          <p:nvPr/>
        </p:nvCxnSpPr>
        <p:spPr>
          <a:xfrm flipV="1">
            <a:off x="6972571" y="8700396"/>
            <a:ext cx="4379554" cy="111523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55" name="Oval 154">
            <a:extLst>
              <a:ext uri="{FF2B5EF4-FFF2-40B4-BE49-F238E27FC236}">
                <a16:creationId xmlns:a16="http://schemas.microsoft.com/office/drawing/2014/main" id="{A5065B62-4359-884B-9681-78561F5D3B09}"/>
              </a:ext>
            </a:extLst>
          </p:cNvPr>
          <p:cNvSpPr/>
          <p:nvPr/>
        </p:nvSpPr>
        <p:spPr>
          <a:xfrm>
            <a:off x="7309364" y="9636647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56" name="TextBox 155">
            <a:extLst>
              <a:ext uri="{FF2B5EF4-FFF2-40B4-BE49-F238E27FC236}">
                <a16:creationId xmlns:a16="http://schemas.microsoft.com/office/drawing/2014/main" id="{99FD803C-109E-E544-81AD-86124016B380}"/>
              </a:ext>
            </a:extLst>
          </p:cNvPr>
          <p:cNvSpPr txBox="1"/>
          <p:nvPr/>
        </p:nvSpPr>
        <p:spPr>
          <a:xfrm>
            <a:off x="7209243" y="9300324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</a:p>
        </p:txBody>
      </p: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7D3DEBE2-D276-1745-AEE0-2F2E22E6206C}"/>
              </a:ext>
            </a:extLst>
          </p:cNvPr>
          <p:cNvCxnSpPr>
            <a:cxnSpLocks/>
          </p:cNvCxnSpPr>
          <p:nvPr/>
        </p:nvCxnSpPr>
        <p:spPr>
          <a:xfrm flipV="1">
            <a:off x="7066981" y="7885463"/>
            <a:ext cx="3899120" cy="2378830"/>
          </a:xfrm>
          <a:prstGeom prst="line">
            <a:avLst/>
          </a:prstGeom>
          <a:ln w="38100">
            <a:solidFill>
              <a:srgbClr val="00B05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58" name="Oval 157">
            <a:extLst>
              <a:ext uri="{FF2B5EF4-FFF2-40B4-BE49-F238E27FC236}">
                <a16:creationId xmlns:a16="http://schemas.microsoft.com/office/drawing/2014/main" id="{53977C26-2158-F54E-BDAF-98C653C8280B}"/>
              </a:ext>
            </a:extLst>
          </p:cNvPr>
          <p:cNvSpPr/>
          <p:nvPr/>
        </p:nvSpPr>
        <p:spPr>
          <a:xfrm>
            <a:off x="7322520" y="9965892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79126108-2F88-A74E-844F-40D44A9AC46F}"/>
              </a:ext>
            </a:extLst>
          </p:cNvPr>
          <p:cNvSpPr txBox="1"/>
          <p:nvPr/>
        </p:nvSpPr>
        <p:spPr>
          <a:xfrm>
            <a:off x="7464782" y="9971281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</a:t>
            </a:r>
          </a:p>
        </p:txBody>
      </p: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AF457D69-5678-0C46-9B0C-A55358B851B4}"/>
              </a:ext>
            </a:extLst>
          </p:cNvPr>
          <p:cNvCxnSpPr>
            <a:cxnSpLocks/>
          </p:cNvCxnSpPr>
          <p:nvPr/>
        </p:nvCxnSpPr>
        <p:spPr>
          <a:xfrm flipH="1" flipV="1">
            <a:off x="6629768" y="7018145"/>
            <a:ext cx="17032" cy="3649450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03" name="TextBox 102">
            <a:extLst>
              <a:ext uri="{FF2B5EF4-FFF2-40B4-BE49-F238E27FC236}">
                <a16:creationId xmlns:a16="http://schemas.microsoft.com/office/drawing/2014/main" id="{538A3FFC-9CD8-014D-830D-53DD78FF9E8B}"/>
              </a:ext>
            </a:extLst>
          </p:cNvPr>
          <p:cNvSpPr txBox="1"/>
          <p:nvPr/>
        </p:nvSpPr>
        <p:spPr>
          <a:xfrm>
            <a:off x="7100325" y="1028156"/>
            <a:ext cx="24083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(b) Exchange Rate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5FD02F9C-2BDC-364D-934E-6867F92604A6}"/>
              </a:ext>
            </a:extLst>
          </p:cNvPr>
          <p:cNvSpPr txBox="1"/>
          <p:nvPr/>
        </p:nvSpPr>
        <p:spPr>
          <a:xfrm rot="16200000">
            <a:off x="-1052354" y="8469446"/>
            <a:ext cx="31177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Investment and Savings</a:t>
            </a: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8D754136-3A58-2843-B1AC-78D48EAD9DAF}"/>
              </a:ext>
            </a:extLst>
          </p:cNvPr>
          <p:cNvSpPr txBox="1"/>
          <p:nvPr/>
        </p:nvSpPr>
        <p:spPr>
          <a:xfrm rot="16200000">
            <a:off x="4861854" y="8612037"/>
            <a:ext cx="31177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Investment and Savings</a:t>
            </a:r>
          </a:p>
        </p:txBody>
      </p:sp>
    </p:spTree>
    <p:extLst>
      <p:ext uri="{BB962C8B-B14F-4D97-AF65-F5344CB8AC3E}">
        <p14:creationId xmlns:p14="http://schemas.microsoft.com/office/powerpoint/2010/main" val="6289417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D2F507B3-DEAD-EC42-A29D-2EAFCF0CA128}"/>
              </a:ext>
            </a:extLst>
          </p:cNvPr>
          <p:cNvCxnSpPr>
            <a:cxnSpLocks/>
          </p:cNvCxnSpPr>
          <p:nvPr/>
        </p:nvCxnSpPr>
        <p:spPr>
          <a:xfrm flipV="1">
            <a:off x="1075416" y="7233663"/>
            <a:ext cx="4172603" cy="2475262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EE6A3282-F4A5-E84A-85EF-E8FFA62363FE}"/>
              </a:ext>
            </a:extLst>
          </p:cNvPr>
          <p:cNvCxnSpPr>
            <a:cxnSpLocks/>
          </p:cNvCxnSpPr>
          <p:nvPr/>
        </p:nvCxnSpPr>
        <p:spPr>
          <a:xfrm flipV="1">
            <a:off x="972896" y="7750648"/>
            <a:ext cx="4368012" cy="1178548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06" name="Straight Connector 105">
            <a:extLst>
              <a:ext uri="{FF2B5EF4-FFF2-40B4-BE49-F238E27FC236}">
                <a16:creationId xmlns:a16="http://schemas.microsoft.com/office/drawing/2014/main" id="{E907628A-F3E8-2642-AAE5-E2973D3BCADC}"/>
              </a:ext>
            </a:extLst>
          </p:cNvPr>
          <p:cNvCxnSpPr>
            <a:cxnSpLocks/>
          </p:cNvCxnSpPr>
          <p:nvPr/>
        </p:nvCxnSpPr>
        <p:spPr>
          <a:xfrm flipV="1">
            <a:off x="7531786" y="1412939"/>
            <a:ext cx="3183783" cy="2878291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5329A73B-A9DF-0045-8744-849C3E1242C3}"/>
              </a:ext>
            </a:extLst>
          </p:cNvPr>
          <p:cNvCxnSpPr>
            <a:cxnSpLocks/>
          </p:cNvCxnSpPr>
          <p:nvPr/>
        </p:nvCxnSpPr>
        <p:spPr>
          <a:xfrm>
            <a:off x="7615244" y="1385426"/>
            <a:ext cx="2980933" cy="3130264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cxnSpLocks/>
          </p:cNvCxnSpPr>
          <p:nvPr/>
        </p:nvCxnSpPr>
        <p:spPr>
          <a:xfrm flipV="1">
            <a:off x="1343043" y="2297828"/>
            <a:ext cx="3906359" cy="2308937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" name="Straight Arrow Connector 3"/>
          <p:cNvCxnSpPr>
            <a:cxnSpLocks/>
          </p:cNvCxnSpPr>
          <p:nvPr/>
        </p:nvCxnSpPr>
        <p:spPr>
          <a:xfrm>
            <a:off x="811155" y="5056048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cxnSpLocks/>
          </p:cNvCxnSpPr>
          <p:nvPr/>
        </p:nvCxnSpPr>
        <p:spPr>
          <a:xfrm flipV="1">
            <a:off x="811873" y="1234710"/>
            <a:ext cx="4155" cy="380647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6" name="TextBox 65"/>
          <p:cNvSpPr txBox="1"/>
          <p:nvPr/>
        </p:nvSpPr>
        <p:spPr>
          <a:xfrm rot="16200000">
            <a:off x="-276742" y="1798294"/>
            <a:ext cx="15888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Investment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97E85C00-385C-8746-933D-991C0380B414}"/>
              </a:ext>
            </a:extLst>
          </p:cNvPr>
          <p:cNvSpPr txBox="1"/>
          <p:nvPr/>
        </p:nvSpPr>
        <p:spPr>
          <a:xfrm>
            <a:off x="8868423" y="2347156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A’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285BD023-6CE2-974B-B4A4-C4CEEEFD3698}"/>
              </a:ext>
            </a:extLst>
          </p:cNvPr>
          <p:cNvCxnSpPr>
            <a:cxnSpLocks/>
          </p:cNvCxnSpPr>
          <p:nvPr/>
        </p:nvCxnSpPr>
        <p:spPr>
          <a:xfrm flipH="1" flipV="1">
            <a:off x="798996" y="6467390"/>
            <a:ext cx="17032" cy="3649450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0" name="Oval 19"/>
          <p:cNvSpPr/>
          <p:nvPr/>
        </p:nvSpPr>
        <p:spPr>
          <a:xfrm>
            <a:off x="3455418" y="3195688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CF3C2976-A10C-EC4A-86EC-534C4FEC314E}"/>
              </a:ext>
            </a:extLst>
          </p:cNvPr>
          <p:cNvSpPr txBox="1"/>
          <p:nvPr/>
        </p:nvSpPr>
        <p:spPr>
          <a:xfrm>
            <a:off x="3856206" y="5105421"/>
            <a:ext cx="14847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Output (Y)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5673F9C4-B36B-ED44-8138-45DF30B55705}"/>
              </a:ext>
            </a:extLst>
          </p:cNvPr>
          <p:cNvCxnSpPr>
            <a:cxnSpLocks/>
          </p:cNvCxnSpPr>
          <p:nvPr/>
        </p:nvCxnSpPr>
        <p:spPr>
          <a:xfrm>
            <a:off x="1242820" y="3263484"/>
            <a:ext cx="3900061" cy="0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31370451-D17D-0A42-B212-398024BE2526}"/>
              </a:ext>
            </a:extLst>
          </p:cNvPr>
          <p:cNvCxnSpPr>
            <a:cxnSpLocks/>
          </p:cNvCxnSpPr>
          <p:nvPr/>
        </p:nvCxnSpPr>
        <p:spPr>
          <a:xfrm>
            <a:off x="821183" y="10116838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74E77AC4-1B1C-DB44-972C-360314433E5E}"/>
              </a:ext>
            </a:extLst>
          </p:cNvPr>
          <p:cNvCxnSpPr>
            <a:cxnSpLocks/>
          </p:cNvCxnSpPr>
          <p:nvPr/>
        </p:nvCxnSpPr>
        <p:spPr>
          <a:xfrm>
            <a:off x="811154" y="15611305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5" name="Oval 64">
            <a:extLst>
              <a:ext uri="{FF2B5EF4-FFF2-40B4-BE49-F238E27FC236}">
                <a16:creationId xmlns:a16="http://schemas.microsoft.com/office/drawing/2014/main" id="{4D7DCA94-7F97-6B49-96FB-2319347E28EF}"/>
              </a:ext>
            </a:extLst>
          </p:cNvPr>
          <p:cNvSpPr/>
          <p:nvPr/>
        </p:nvSpPr>
        <p:spPr>
          <a:xfrm>
            <a:off x="8963412" y="2823543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3B4943ED-6119-504B-B782-8FE9A12F5382}"/>
              </a:ext>
            </a:extLst>
          </p:cNvPr>
          <p:cNvSpPr txBox="1"/>
          <p:nvPr/>
        </p:nvSpPr>
        <p:spPr>
          <a:xfrm>
            <a:off x="3439899" y="2840870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72B1FA88-08AC-FA4C-9674-35830565CCB9}"/>
              </a:ext>
            </a:extLst>
          </p:cNvPr>
          <p:cNvSpPr/>
          <p:nvPr/>
        </p:nvSpPr>
        <p:spPr>
          <a:xfrm>
            <a:off x="3538637" y="8113027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5A330AE-F07A-D746-9E06-18BA3D0E5DA4}"/>
              </a:ext>
            </a:extLst>
          </p:cNvPr>
          <p:cNvSpPr txBox="1"/>
          <p:nvPr/>
        </p:nvSpPr>
        <p:spPr>
          <a:xfrm>
            <a:off x="4374414" y="334880"/>
            <a:ext cx="37979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(a) Efficient financial markets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A2DFB8EB-7EE6-4F46-9981-E1129BC80950}"/>
              </a:ext>
            </a:extLst>
          </p:cNvPr>
          <p:cNvSpPr txBox="1"/>
          <p:nvPr/>
        </p:nvSpPr>
        <p:spPr>
          <a:xfrm>
            <a:off x="3495713" y="5572130"/>
            <a:ext cx="590642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(b) The accelerator and mild financial frictions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ABFC29A7-CA54-5648-81A3-52712FB3C7A6}"/>
              </a:ext>
            </a:extLst>
          </p:cNvPr>
          <p:cNvSpPr txBox="1"/>
          <p:nvPr/>
        </p:nvSpPr>
        <p:spPr>
          <a:xfrm>
            <a:off x="4356380" y="10846716"/>
            <a:ext cx="41160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(c) Strong balance-sheet effects</a:t>
            </a:r>
          </a:p>
        </p:txBody>
      </p: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FC994F1D-6BEA-8449-AC58-3F7FF4920459}"/>
              </a:ext>
            </a:extLst>
          </p:cNvPr>
          <p:cNvCxnSpPr>
            <a:cxnSpLocks/>
          </p:cNvCxnSpPr>
          <p:nvPr/>
        </p:nvCxnSpPr>
        <p:spPr>
          <a:xfrm>
            <a:off x="6786323" y="5132196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2" name="Straight Arrow Connector 61">
            <a:extLst>
              <a:ext uri="{FF2B5EF4-FFF2-40B4-BE49-F238E27FC236}">
                <a16:creationId xmlns:a16="http://schemas.microsoft.com/office/drawing/2014/main" id="{915C8B2A-AC5B-2841-B76F-28B95BE09E7E}"/>
              </a:ext>
            </a:extLst>
          </p:cNvPr>
          <p:cNvCxnSpPr>
            <a:cxnSpLocks/>
          </p:cNvCxnSpPr>
          <p:nvPr/>
        </p:nvCxnSpPr>
        <p:spPr>
          <a:xfrm flipH="1" flipV="1">
            <a:off x="6786835" y="1210938"/>
            <a:ext cx="1" cy="3914449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78" name="TextBox 77">
            <a:extLst>
              <a:ext uri="{FF2B5EF4-FFF2-40B4-BE49-F238E27FC236}">
                <a16:creationId xmlns:a16="http://schemas.microsoft.com/office/drawing/2014/main" id="{DCF605B4-C17E-8B48-9AE0-D06D5B0E9155}"/>
              </a:ext>
            </a:extLst>
          </p:cNvPr>
          <p:cNvSpPr txBox="1"/>
          <p:nvPr/>
        </p:nvSpPr>
        <p:spPr>
          <a:xfrm rot="16200000">
            <a:off x="4647225" y="2803124"/>
            <a:ext cx="369511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Current and Capital Account</a:t>
            </a:r>
          </a:p>
        </p:txBody>
      </p:sp>
      <p:cxnSp>
        <p:nvCxnSpPr>
          <p:cNvPr id="79" name="Straight Arrow Connector 78">
            <a:extLst>
              <a:ext uri="{FF2B5EF4-FFF2-40B4-BE49-F238E27FC236}">
                <a16:creationId xmlns:a16="http://schemas.microsoft.com/office/drawing/2014/main" id="{5A7AF35A-94C6-DB4E-9F5B-39C268C0174B}"/>
              </a:ext>
            </a:extLst>
          </p:cNvPr>
          <p:cNvCxnSpPr>
            <a:cxnSpLocks/>
          </p:cNvCxnSpPr>
          <p:nvPr/>
        </p:nvCxnSpPr>
        <p:spPr>
          <a:xfrm flipV="1">
            <a:off x="6791196" y="6328093"/>
            <a:ext cx="0" cy="3864896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85" name="TextBox 84">
            <a:extLst>
              <a:ext uri="{FF2B5EF4-FFF2-40B4-BE49-F238E27FC236}">
                <a16:creationId xmlns:a16="http://schemas.microsoft.com/office/drawing/2014/main" id="{1E73AD6A-A456-584A-9269-BE154A6C49E2}"/>
              </a:ext>
            </a:extLst>
          </p:cNvPr>
          <p:cNvSpPr txBox="1"/>
          <p:nvPr/>
        </p:nvSpPr>
        <p:spPr>
          <a:xfrm>
            <a:off x="8361335" y="5182170"/>
            <a:ext cx="307141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Real Exchange Rate (e) </a:t>
            </a:r>
          </a:p>
        </p:txBody>
      </p: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D1377042-FE6B-C449-8280-B2E05400B8F8}"/>
              </a:ext>
            </a:extLst>
          </p:cNvPr>
          <p:cNvCxnSpPr>
            <a:cxnSpLocks/>
          </p:cNvCxnSpPr>
          <p:nvPr/>
        </p:nvCxnSpPr>
        <p:spPr>
          <a:xfrm>
            <a:off x="6796351" y="10192986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87" name="Straight Arrow Connector 86">
            <a:extLst>
              <a:ext uri="{FF2B5EF4-FFF2-40B4-BE49-F238E27FC236}">
                <a16:creationId xmlns:a16="http://schemas.microsoft.com/office/drawing/2014/main" id="{6B94BA24-2D6B-C74E-B8E5-F99A987C0990}"/>
              </a:ext>
            </a:extLst>
          </p:cNvPr>
          <p:cNvCxnSpPr>
            <a:cxnSpLocks/>
          </p:cNvCxnSpPr>
          <p:nvPr/>
        </p:nvCxnSpPr>
        <p:spPr>
          <a:xfrm>
            <a:off x="6786322" y="15687453"/>
            <a:ext cx="4577139" cy="1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2" name="TextBox 91">
            <a:extLst>
              <a:ext uri="{FF2B5EF4-FFF2-40B4-BE49-F238E27FC236}">
                <a16:creationId xmlns:a16="http://schemas.microsoft.com/office/drawing/2014/main" id="{1F646A27-D9D0-4E49-9A83-89F4113C0715}"/>
              </a:ext>
            </a:extLst>
          </p:cNvPr>
          <p:cNvSpPr txBox="1"/>
          <p:nvPr/>
        </p:nvSpPr>
        <p:spPr>
          <a:xfrm rot="16200000">
            <a:off x="-306855" y="7266866"/>
            <a:ext cx="15888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Investment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61FB557D-7EB2-714F-A1A1-A3A4E1F15BFC}"/>
              </a:ext>
            </a:extLst>
          </p:cNvPr>
          <p:cNvSpPr txBox="1"/>
          <p:nvPr/>
        </p:nvSpPr>
        <p:spPr>
          <a:xfrm rot="16200000">
            <a:off x="-286775" y="12288465"/>
            <a:ext cx="15888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Investment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5266A9BB-4736-DE43-90F1-683FCA60671C}"/>
              </a:ext>
            </a:extLst>
          </p:cNvPr>
          <p:cNvSpPr txBox="1"/>
          <p:nvPr/>
        </p:nvSpPr>
        <p:spPr>
          <a:xfrm>
            <a:off x="3764700" y="10142896"/>
            <a:ext cx="14847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Output (Y)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BE1B90D-6D30-1A4A-9EF4-9CFFBCEDACA3}"/>
              </a:ext>
            </a:extLst>
          </p:cNvPr>
          <p:cNvSpPr txBox="1"/>
          <p:nvPr/>
        </p:nvSpPr>
        <p:spPr>
          <a:xfrm>
            <a:off x="3700260" y="15685838"/>
            <a:ext cx="14847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Output (Y)</a:t>
            </a:r>
          </a:p>
        </p:txBody>
      </p:sp>
      <p:cxnSp>
        <p:nvCxnSpPr>
          <p:cNvPr id="96" name="Straight Arrow Connector 95">
            <a:extLst>
              <a:ext uri="{FF2B5EF4-FFF2-40B4-BE49-F238E27FC236}">
                <a16:creationId xmlns:a16="http://schemas.microsoft.com/office/drawing/2014/main" id="{5FFE0287-F280-894A-8509-E71384B6A067}"/>
              </a:ext>
            </a:extLst>
          </p:cNvPr>
          <p:cNvCxnSpPr>
            <a:cxnSpLocks/>
          </p:cNvCxnSpPr>
          <p:nvPr/>
        </p:nvCxnSpPr>
        <p:spPr>
          <a:xfrm flipH="1" flipV="1">
            <a:off x="770760" y="11528076"/>
            <a:ext cx="28792" cy="4111446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97" name="Straight Arrow Connector 96">
            <a:extLst>
              <a:ext uri="{FF2B5EF4-FFF2-40B4-BE49-F238E27FC236}">
                <a16:creationId xmlns:a16="http://schemas.microsoft.com/office/drawing/2014/main" id="{4900A479-CED7-924E-8A89-9E5C803845E6}"/>
              </a:ext>
            </a:extLst>
          </p:cNvPr>
          <p:cNvCxnSpPr>
            <a:cxnSpLocks/>
          </p:cNvCxnSpPr>
          <p:nvPr/>
        </p:nvCxnSpPr>
        <p:spPr>
          <a:xfrm flipH="1" flipV="1">
            <a:off x="6789419" y="11602679"/>
            <a:ext cx="28792" cy="4111446"/>
          </a:xfrm>
          <a:prstGeom prst="straightConnector1">
            <a:avLst/>
          </a:prstGeom>
          <a:ln w="28575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9" name="TextBox 98">
            <a:extLst>
              <a:ext uri="{FF2B5EF4-FFF2-40B4-BE49-F238E27FC236}">
                <a16:creationId xmlns:a16="http://schemas.microsoft.com/office/drawing/2014/main" id="{ED6B8CB8-A584-6F4E-A31D-5440070312EE}"/>
              </a:ext>
            </a:extLst>
          </p:cNvPr>
          <p:cNvSpPr txBox="1"/>
          <p:nvPr/>
        </p:nvSpPr>
        <p:spPr>
          <a:xfrm rot="16200000">
            <a:off x="4677714" y="8098753"/>
            <a:ext cx="369511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Current and Capital Account</a:t>
            </a: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EC0065D0-FD1A-BD44-893D-4C4B486E55AF}"/>
              </a:ext>
            </a:extLst>
          </p:cNvPr>
          <p:cNvSpPr txBox="1"/>
          <p:nvPr/>
        </p:nvSpPr>
        <p:spPr>
          <a:xfrm rot="16200000">
            <a:off x="4627948" y="13352966"/>
            <a:ext cx="369511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Current and Capital Account</a:t>
            </a: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16128581-7FDC-8740-9386-A79CEA5ED255}"/>
              </a:ext>
            </a:extLst>
          </p:cNvPr>
          <p:cNvSpPr txBox="1"/>
          <p:nvPr/>
        </p:nvSpPr>
        <p:spPr>
          <a:xfrm>
            <a:off x="8265570" y="10270407"/>
            <a:ext cx="307141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Real Exchange Rate (e) </a:t>
            </a:r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926EBD52-A22C-5A4C-8BC3-081D748B6B4E}"/>
              </a:ext>
            </a:extLst>
          </p:cNvPr>
          <p:cNvSpPr txBox="1"/>
          <p:nvPr/>
        </p:nvSpPr>
        <p:spPr>
          <a:xfrm>
            <a:off x="8292043" y="15741431"/>
            <a:ext cx="307141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Real Exchange Rate (e) 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12F1BBF7-06DD-6F49-A347-ED2AE7003728}"/>
              </a:ext>
            </a:extLst>
          </p:cNvPr>
          <p:cNvSpPr txBox="1"/>
          <p:nvPr/>
        </p:nvSpPr>
        <p:spPr>
          <a:xfrm>
            <a:off x="4527646" y="1699788"/>
            <a:ext cx="66556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S(e)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DF4DDDC0-429B-8A4A-A18E-05781501BD4E}"/>
              </a:ext>
            </a:extLst>
          </p:cNvPr>
          <p:cNvSpPr txBox="1"/>
          <p:nvPr/>
        </p:nvSpPr>
        <p:spPr>
          <a:xfrm>
            <a:off x="4654915" y="2785531"/>
            <a:ext cx="60144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I(e)</a:t>
            </a: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4E362C56-943B-2E4B-8658-6C1AD7919492}"/>
              </a:ext>
            </a:extLst>
          </p:cNvPr>
          <p:cNvSpPr txBox="1"/>
          <p:nvPr/>
        </p:nvSpPr>
        <p:spPr>
          <a:xfrm>
            <a:off x="8825479" y="1150206"/>
            <a:ext cx="16890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rgbClr val="00B050"/>
                </a:solidFill>
              </a:rPr>
              <a:t>TradeDeficit</a:t>
            </a:r>
            <a:endParaRPr lang="en-US" sz="2400" dirty="0">
              <a:solidFill>
                <a:srgbClr val="00B050"/>
              </a:solidFill>
            </a:endParaRP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F4DCF6AA-D014-6C45-B0F5-8DE69AEDAA36}"/>
              </a:ext>
            </a:extLst>
          </p:cNvPr>
          <p:cNvSpPr txBox="1"/>
          <p:nvPr/>
        </p:nvSpPr>
        <p:spPr>
          <a:xfrm>
            <a:off x="8825479" y="4280853"/>
            <a:ext cx="17543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rgbClr val="FF0000"/>
                </a:solidFill>
              </a:rPr>
              <a:t>CapitalFlows</a:t>
            </a:r>
            <a:endParaRPr lang="en-US" sz="2400" dirty="0">
              <a:solidFill>
                <a:srgbClr val="FF0000"/>
              </a:solidFill>
            </a:endParaRPr>
          </a:p>
        </p:txBody>
      </p: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024DB385-2B3F-B342-BD40-9B63CA50DC3C}"/>
              </a:ext>
            </a:extLst>
          </p:cNvPr>
          <p:cNvCxnSpPr>
            <a:cxnSpLocks/>
          </p:cNvCxnSpPr>
          <p:nvPr/>
        </p:nvCxnSpPr>
        <p:spPr>
          <a:xfrm>
            <a:off x="1216312" y="4116276"/>
            <a:ext cx="3900061" cy="0"/>
          </a:xfrm>
          <a:prstGeom prst="line">
            <a:avLst/>
          </a:prstGeom>
          <a:ln w="38100">
            <a:solidFill>
              <a:srgbClr val="FF0000"/>
            </a:solidFill>
            <a:prstDash val="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11" name="Oval 110">
            <a:extLst>
              <a:ext uri="{FF2B5EF4-FFF2-40B4-BE49-F238E27FC236}">
                <a16:creationId xmlns:a16="http://schemas.microsoft.com/office/drawing/2014/main" id="{3234903F-387D-824B-9200-9C444EFA976E}"/>
              </a:ext>
            </a:extLst>
          </p:cNvPr>
          <p:cNvSpPr/>
          <p:nvPr/>
        </p:nvSpPr>
        <p:spPr>
          <a:xfrm>
            <a:off x="2017896" y="4049259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12" name="TextBox 111">
            <a:extLst>
              <a:ext uri="{FF2B5EF4-FFF2-40B4-BE49-F238E27FC236}">
                <a16:creationId xmlns:a16="http://schemas.microsoft.com/office/drawing/2014/main" id="{29D2DD3E-8918-C64C-A2B4-C084971B8E84}"/>
              </a:ext>
            </a:extLst>
          </p:cNvPr>
          <p:cNvSpPr txBox="1"/>
          <p:nvPr/>
        </p:nvSpPr>
        <p:spPr>
          <a:xfrm>
            <a:off x="1870747" y="3746943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</a:p>
        </p:txBody>
      </p: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6FF0FCAC-0EC3-A740-8124-B179B657B56F}"/>
              </a:ext>
            </a:extLst>
          </p:cNvPr>
          <p:cNvCxnSpPr>
            <a:cxnSpLocks/>
          </p:cNvCxnSpPr>
          <p:nvPr/>
        </p:nvCxnSpPr>
        <p:spPr>
          <a:xfrm>
            <a:off x="7018174" y="2751084"/>
            <a:ext cx="2111217" cy="2270022"/>
          </a:xfrm>
          <a:prstGeom prst="line">
            <a:avLst/>
          </a:prstGeom>
          <a:ln w="38100">
            <a:solidFill>
              <a:srgbClr val="FF0000"/>
            </a:solidFill>
            <a:prstDash val="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14" name="TextBox 113">
            <a:extLst>
              <a:ext uri="{FF2B5EF4-FFF2-40B4-BE49-F238E27FC236}">
                <a16:creationId xmlns:a16="http://schemas.microsoft.com/office/drawing/2014/main" id="{53FF64BE-7DDD-4E44-A952-FE8CC479DFAC}"/>
              </a:ext>
            </a:extLst>
          </p:cNvPr>
          <p:cNvSpPr txBox="1"/>
          <p:nvPr/>
        </p:nvSpPr>
        <p:spPr>
          <a:xfrm>
            <a:off x="7863237" y="3324285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B’</a:t>
            </a:r>
          </a:p>
        </p:txBody>
      </p:sp>
      <p:sp>
        <p:nvSpPr>
          <p:cNvPr id="115" name="Oval 114">
            <a:extLst>
              <a:ext uri="{FF2B5EF4-FFF2-40B4-BE49-F238E27FC236}">
                <a16:creationId xmlns:a16="http://schemas.microsoft.com/office/drawing/2014/main" id="{CE59553E-9943-B34F-8CA5-BD81B1B960F2}"/>
              </a:ext>
            </a:extLst>
          </p:cNvPr>
          <p:cNvSpPr/>
          <p:nvPr/>
        </p:nvSpPr>
        <p:spPr>
          <a:xfrm>
            <a:off x="7890905" y="3754068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DDDBFE57-D9DB-6E49-9BF2-36E8ADE79DA5}"/>
              </a:ext>
            </a:extLst>
          </p:cNvPr>
          <p:cNvCxnSpPr>
            <a:cxnSpLocks/>
          </p:cNvCxnSpPr>
          <p:nvPr/>
        </p:nvCxnSpPr>
        <p:spPr>
          <a:xfrm flipV="1">
            <a:off x="1734899" y="2734732"/>
            <a:ext cx="3317795" cy="1965787"/>
          </a:xfrm>
          <a:prstGeom prst="line">
            <a:avLst/>
          </a:prstGeom>
          <a:ln w="38100">
            <a:solidFill>
              <a:srgbClr val="00B05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99E496CB-135F-8C40-B71F-90F753AC351A}"/>
              </a:ext>
            </a:extLst>
          </p:cNvPr>
          <p:cNvCxnSpPr>
            <a:cxnSpLocks/>
          </p:cNvCxnSpPr>
          <p:nvPr/>
        </p:nvCxnSpPr>
        <p:spPr>
          <a:xfrm>
            <a:off x="1346191" y="3776841"/>
            <a:ext cx="3900061" cy="0"/>
          </a:xfrm>
          <a:prstGeom prst="line">
            <a:avLst/>
          </a:prstGeom>
          <a:ln w="38100">
            <a:solidFill>
              <a:srgbClr val="FF000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18" name="Oval 117">
            <a:extLst>
              <a:ext uri="{FF2B5EF4-FFF2-40B4-BE49-F238E27FC236}">
                <a16:creationId xmlns:a16="http://schemas.microsoft.com/office/drawing/2014/main" id="{9D590843-B931-4149-89AB-D6C9E2B9FF44}"/>
              </a:ext>
            </a:extLst>
          </p:cNvPr>
          <p:cNvSpPr/>
          <p:nvPr/>
        </p:nvSpPr>
        <p:spPr>
          <a:xfrm>
            <a:off x="3178148" y="3690710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19" name="TextBox 118">
            <a:extLst>
              <a:ext uri="{FF2B5EF4-FFF2-40B4-BE49-F238E27FC236}">
                <a16:creationId xmlns:a16="http://schemas.microsoft.com/office/drawing/2014/main" id="{21DF8B2B-F97A-4147-8245-49C9546793CD}"/>
              </a:ext>
            </a:extLst>
          </p:cNvPr>
          <p:cNvSpPr txBox="1"/>
          <p:nvPr/>
        </p:nvSpPr>
        <p:spPr>
          <a:xfrm>
            <a:off x="3011142" y="3447361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</a:t>
            </a: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6A203E54-369E-DA4C-A1C0-E3B7B8467AB5}"/>
              </a:ext>
            </a:extLst>
          </p:cNvPr>
          <p:cNvSpPr txBox="1"/>
          <p:nvPr/>
        </p:nvSpPr>
        <p:spPr>
          <a:xfrm>
            <a:off x="3438516" y="7776704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A23C0EBA-E91B-A44C-A2AC-462A251D605C}"/>
              </a:ext>
            </a:extLst>
          </p:cNvPr>
          <p:cNvSpPr txBox="1"/>
          <p:nvPr/>
        </p:nvSpPr>
        <p:spPr>
          <a:xfrm>
            <a:off x="4526263" y="6635622"/>
            <a:ext cx="66556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S(e)</a:t>
            </a: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43A1BE71-A7A0-8140-B8D7-26DF106FDB9D}"/>
              </a:ext>
            </a:extLst>
          </p:cNvPr>
          <p:cNvSpPr txBox="1"/>
          <p:nvPr/>
        </p:nvSpPr>
        <p:spPr>
          <a:xfrm>
            <a:off x="4949873" y="7315039"/>
            <a:ext cx="60144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I(e)</a:t>
            </a:r>
          </a:p>
        </p:txBody>
      </p: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63AB4DC6-2968-5F43-9A21-5372538F9783}"/>
              </a:ext>
            </a:extLst>
          </p:cNvPr>
          <p:cNvCxnSpPr>
            <a:cxnSpLocks/>
          </p:cNvCxnSpPr>
          <p:nvPr/>
        </p:nvCxnSpPr>
        <p:spPr>
          <a:xfrm flipV="1">
            <a:off x="1024156" y="8437520"/>
            <a:ext cx="4379554" cy="1115230"/>
          </a:xfrm>
          <a:prstGeom prst="line">
            <a:avLst/>
          </a:prstGeom>
          <a:ln w="38100">
            <a:solidFill>
              <a:srgbClr val="FF0000"/>
            </a:solidFill>
            <a:prstDash val="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33" name="Oval 132">
            <a:extLst>
              <a:ext uri="{FF2B5EF4-FFF2-40B4-BE49-F238E27FC236}">
                <a16:creationId xmlns:a16="http://schemas.microsoft.com/office/drawing/2014/main" id="{17E8A078-9111-1547-9986-2C847817E7E8}"/>
              </a:ext>
            </a:extLst>
          </p:cNvPr>
          <p:cNvSpPr/>
          <p:nvPr/>
        </p:nvSpPr>
        <p:spPr>
          <a:xfrm>
            <a:off x="1360949" y="9373771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A93D1FB4-FE87-2747-A053-6797122BF006}"/>
              </a:ext>
            </a:extLst>
          </p:cNvPr>
          <p:cNvSpPr txBox="1"/>
          <p:nvPr/>
        </p:nvSpPr>
        <p:spPr>
          <a:xfrm>
            <a:off x="1260828" y="9037448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</a:p>
        </p:txBody>
      </p:sp>
      <p:cxnSp>
        <p:nvCxnSpPr>
          <p:cNvPr id="135" name="Straight Connector 134">
            <a:extLst>
              <a:ext uri="{FF2B5EF4-FFF2-40B4-BE49-F238E27FC236}">
                <a16:creationId xmlns:a16="http://schemas.microsoft.com/office/drawing/2014/main" id="{8FE58DAE-D8B7-AE42-91F4-E0ACCA092773}"/>
              </a:ext>
            </a:extLst>
          </p:cNvPr>
          <p:cNvCxnSpPr>
            <a:cxnSpLocks/>
          </p:cNvCxnSpPr>
          <p:nvPr/>
        </p:nvCxnSpPr>
        <p:spPr>
          <a:xfrm flipV="1">
            <a:off x="7667550" y="6536111"/>
            <a:ext cx="3058879" cy="2780738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6" name="Straight Connector 135">
            <a:extLst>
              <a:ext uri="{FF2B5EF4-FFF2-40B4-BE49-F238E27FC236}">
                <a16:creationId xmlns:a16="http://schemas.microsoft.com/office/drawing/2014/main" id="{4F3C9C7A-AC02-6D49-B051-2A2AF35D8933}"/>
              </a:ext>
            </a:extLst>
          </p:cNvPr>
          <p:cNvCxnSpPr>
            <a:cxnSpLocks/>
          </p:cNvCxnSpPr>
          <p:nvPr/>
        </p:nvCxnSpPr>
        <p:spPr>
          <a:xfrm>
            <a:off x="7858711" y="6518086"/>
            <a:ext cx="2873230" cy="3023223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37" name="Oval 136">
            <a:extLst>
              <a:ext uri="{FF2B5EF4-FFF2-40B4-BE49-F238E27FC236}">
                <a16:creationId xmlns:a16="http://schemas.microsoft.com/office/drawing/2014/main" id="{09A67589-A13C-534B-A263-6EB542FEAB7D}"/>
              </a:ext>
            </a:extLst>
          </p:cNvPr>
          <p:cNvSpPr/>
          <p:nvPr/>
        </p:nvSpPr>
        <p:spPr>
          <a:xfrm>
            <a:off x="9099176" y="7849162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BEA6C782-F104-3E4F-9224-DCCF7B94A995}"/>
              </a:ext>
            </a:extLst>
          </p:cNvPr>
          <p:cNvSpPr txBox="1"/>
          <p:nvPr/>
        </p:nvSpPr>
        <p:spPr>
          <a:xfrm>
            <a:off x="8825479" y="6384374"/>
            <a:ext cx="16890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rgbClr val="00B050"/>
                </a:solidFill>
              </a:rPr>
              <a:t>TradeDeficit</a:t>
            </a:r>
            <a:endParaRPr lang="en-US" sz="2400" dirty="0">
              <a:solidFill>
                <a:srgbClr val="00B050"/>
              </a:solidFill>
            </a:endParaRPr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435BE202-74A4-3B41-B2D2-33AFC697DE25}"/>
              </a:ext>
            </a:extLst>
          </p:cNvPr>
          <p:cNvSpPr txBox="1"/>
          <p:nvPr/>
        </p:nvSpPr>
        <p:spPr>
          <a:xfrm>
            <a:off x="8961243" y="9306472"/>
            <a:ext cx="17543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rgbClr val="FF0000"/>
                </a:solidFill>
              </a:rPr>
              <a:t>CapitalFlows</a:t>
            </a:r>
            <a:endParaRPr lang="en-US" sz="2400" dirty="0">
              <a:solidFill>
                <a:srgbClr val="FF0000"/>
              </a:solidFill>
            </a:endParaRPr>
          </a:p>
        </p:txBody>
      </p: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275EFA0B-DAC4-DE4F-A1EA-9BE0C61C3162}"/>
              </a:ext>
            </a:extLst>
          </p:cNvPr>
          <p:cNvCxnSpPr>
            <a:cxnSpLocks/>
          </p:cNvCxnSpPr>
          <p:nvPr/>
        </p:nvCxnSpPr>
        <p:spPr>
          <a:xfrm>
            <a:off x="7153938" y="7776703"/>
            <a:ext cx="2111217" cy="2270022"/>
          </a:xfrm>
          <a:prstGeom prst="line">
            <a:avLst/>
          </a:prstGeom>
          <a:ln w="38100">
            <a:solidFill>
              <a:srgbClr val="FF0000"/>
            </a:solidFill>
            <a:prstDash val="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1" name="Oval 140">
            <a:extLst>
              <a:ext uri="{FF2B5EF4-FFF2-40B4-BE49-F238E27FC236}">
                <a16:creationId xmlns:a16="http://schemas.microsoft.com/office/drawing/2014/main" id="{236D720C-89D9-634D-8484-8A57725621FB}"/>
              </a:ext>
            </a:extLst>
          </p:cNvPr>
          <p:cNvSpPr/>
          <p:nvPr/>
        </p:nvSpPr>
        <p:spPr>
          <a:xfrm>
            <a:off x="8026669" y="8779687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42" name="TextBox 141">
            <a:extLst>
              <a:ext uri="{FF2B5EF4-FFF2-40B4-BE49-F238E27FC236}">
                <a16:creationId xmlns:a16="http://schemas.microsoft.com/office/drawing/2014/main" id="{89E12ED4-8793-654E-ACC6-EC5331C8978A}"/>
              </a:ext>
            </a:extLst>
          </p:cNvPr>
          <p:cNvSpPr txBox="1"/>
          <p:nvPr/>
        </p:nvSpPr>
        <p:spPr>
          <a:xfrm>
            <a:off x="9018562" y="7440160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A’</a:t>
            </a:r>
          </a:p>
        </p:txBody>
      </p:sp>
      <p:sp>
        <p:nvSpPr>
          <p:cNvPr id="143" name="TextBox 142">
            <a:extLst>
              <a:ext uri="{FF2B5EF4-FFF2-40B4-BE49-F238E27FC236}">
                <a16:creationId xmlns:a16="http://schemas.microsoft.com/office/drawing/2014/main" id="{95C3B417-CE4A-744D-A570-274E1CD8CB77}"/>
              </a:ext>
            </a:extLst>
          </p:cNvPr>
          <p:cNvSpPr txBox="1"/>
          <p:nvPr/>
        </p:nvSpPr>
        <p:spPr>
          <a:xfrm>
            <a:off x="8013376" y="8417289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B’</a:t>
            </a:r>
          </a:p>
        </p:txBody>
      </p: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F26DF545-98FE-6343-A440-C691D08EB215}"/>
              </a:ext>
            </a:extLst>
          </p:cNvPr>
          <p:cNvCxnSpPr>
            <a:cxnSpLocks/>
          </p:cNvCxnSpPr>
          <p:nvPr/>
        </p:nvCxnSpPr>
        <p:spPr>
          <a:xfrm flipV="1">
            <a:off x="1698285" y="7786641"/>
            <a:ext cx="3317795" cy="1965787"/>
          </a:xfrm>
          <a:prstGeom prst="line">
            <a:avLst/>
          </a:prstGeom>
          <a:ln w="38100">
            <a:solidFill>
              <a:srgbClr val="00B05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5" name="Oval 144">
            <a:extLst>
              <a:ext uri="{FF2B5EF4-FFF2-40B4-BE49-F238E27FC236}">
                <a16:creationId xmlns:a16="http://schemas.microsoft.com/office/drawing/2014/main" id="{D476BAED-2DF6-8046-8EBB-07341B832AE8}"/>
              </a:ext>
            </a:extLst>
          </p:cNvPr>
          <p:cNvSpPr/>
          <p:nvPr/>
        </p:nvSpPr>
        <p:spPr>
          <a:xfrm>
            <a:off x="2705776" y="8991560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46" name="TextBox 145">
            <a:extLst>
              <a:ext uri="{FF2B5EF4-FFF2-40B4-BE49-F238E27FC236}">
                <a16:creationId xmlns:a16="http://schemas.microsoft.com/office/drawing/2014/main" id="{462B6E44-6B35-7049-8EB1-93F14874B2D1}"/>
              </a:ext>
            </a:extLst>
          </p:cNvPr>
          <p:cNvSpPr txBox="1"/>
          <p:nvPr/>
        </p:nvSpPr>
        <p:spPr>
          <a:xfrm>
            <a:off x="2620097" y="8655237"/>
            <a:ext cx="2888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</a:t>
            </a:r>
          </a:p>
        </p:txBody>
      </p: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2F662382-A10D-DB48-BB85-C6626618AD69}"/>
              </a:ext>
            </a:extLst>
          </p:cNvPr>
          <p:cNvCxnSpPr>
            <a:cxnSpLocks/>
          </p:cNvCxnSpPr>
          <p:nvPr/>
        </p:nvCxnSpPr>
        <p:spPr>
          <a:xfrm flipV="1">
            <a:off x="1168305" y="12474739"/>
            <a:ext cx="4172603" cy="2475262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8" name="Oval 147">
            <a:extLst>
              <a:ext uri="{FF2B5EF4-FFF2-40B4-BE49-F238E27FC236}">
                <a16:creationId xmlns:a16="http://schemas.microsoft.com/office/drawing/2014/main" id="{322D9CAB-3B0F-EA44-BDC8-B2E5F2E15913}"/>
              </a:ext>
            </a:extLst>
          </p:cNvPr>
          <p:cNvSpPr/>
          <p:nvPr/>
        </p:nvSpPr>
        <p:spPr>
          <a:xfrm>
            <a:off x="3631526" y="13354103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49" name="TextBox 148">
            <a:extLst>
              <a:ext uri="{FF2B5EF4-FFF2-40B4-BE49-F238E27FC236}">
                <a16:creationId xmlns:a16="http://schemas.microsoft.com/office/drawing/2014/main" id="{C2A3BE30-3C15-544E-81EB-0340F01A2085}"/>
              </a:ext>
            </a:extLst>
          </p:cNvPr>
          <p:cNvSpPr txBox="1"/>
          <p:nvPr/>
        </p:nvSpPr>
        <p:spPr>
          <a:xfrm>
            <a:off x="3531405" y="13017780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150" name="TextBox 149">
            <a:extLst>
              <a:ext uri="{FF2B5EF4-FFF2-40B4-BE49-F238E27FC236}">
                <a16:creationId xmlns:a16="http://schemas.microsoft.com/office/drawing/2014/main" id="{F0B0279A-7F8F-EE4A-ABC1-B23B1028D20B}"/>
              </a:ext>
            </a:extLst>
          </p:cNvPr>
          <p:cNvSpPr txBox="1"/>
          <p:nvPr/>
        </p:nvSpPr>
        <p:spPr>
          <a:xfrm>
            <a:off x="4619152" y="11876698"/>
            <a:ext cx="66556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00B050"/>
                </a:solidFill>
              </a:rPr>
              <a:t>S(e)</a:t>
            </a:r>
          </a:p>
        </p:txBody>
      </p:sp>
      <p:sp>
        <p:nvSpPr>
          <p:cNvPr id="151" name="TextBox 150">
            <a:extLst>
              <a:ext uri="{FF2B5EF4-FFF2-40B4-BE49-F238E27FC236}">
                <a16:creationId xmlns:a16="http://schemas.microsoft.com/office/drawing/2014/main" id="{562E476C-008A-364D-8B59-B1AABC1C09C9}"/>
              </a:ext>
            </a:extLst>
          </p:cNvPr>
          <p:cNvSpPr txBox="1"/>
          <p:nvPr/>
        </p:nvSpPr>
        <p:spPr>
          <a:xfrm>
            <a:off x="5042762" y="12556115"/>
            <a:ext cx="60144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rgbClr val="FF0000"/>
                </a:solidFill>
              </a:rPr>
              <a:t>I(e)</a:t>
            </a:r>
          </a:p>
        </p:txBody>
      </p: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2C7F2101-2ADD-DC48-8474-A78B338C429D}"/>
              </a:ext>
            </a:extLst>
          </p:cNvPr>
          <p:cNvCxnSpPr>
            <a:cxnSpLocks/>
          </p:cNvCxnSpPr>
          <p:nvPr/>
        </p:nvCxnSpPr>
        <p:spPr>
          <a:xfrm flipV="1">
            <a:off x="1117045" y="13678596"/>
            <a:ext cx="4379554" cy="1115230"/>
          </a:xfrm>
          <a:prstGeom prst="line">
            <a:avLst/>
          </a:prstGeom>
          <a:ln w="38100">
            <a:solidFill>
              <a:srgbClr val="FF0000"/>
            </a:solidFill>
            <a:prstDash val="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55" name="Oval 154">
            <a:extLst>
              <a:ext uri="{FF2B5EF4-FFF2-40B4-BE49-F238E27FC236}">
                <a16:creationId xmlns:a16="http://schemas.microsoft.com/office/drawing/2014/main" id="{A5065B62-4359-884B-9681-78561F5D3B09}"/>
              </a:ext>
            </a:extLst>
          </p:cNvPr>
          <p:cNvSpPr/>
          <p:nvPr/>
        </p:nvSpPr>
        <p:spPr>
          <a:xfrm>
            <a:off x="1453838" y="14614847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56" name="TextBox 155">
            <a:extLst>
              <a:ext uri="{FF2B5EF4-FFF2-40B4-BE49-F238E27FC236}">
                <a16:creationId xmlns:a16="http://schemas.microsoft.com/office/drawing/2014/main" id="{99FD803C-109E-E544-81AD-86124016B380}"/>
              </a:ext>
            </a:extLst>
          </p:cNvPr>
          <p:cNvSpPr txBox="1"/>
          <p:nvPr/>
        </p:nvSpPr>
        <p:spPr>
          <a:xfrm>
            <a:off x="1353717" y="14278524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</a:p>
        </p:txBody>
      </p: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7D3DEBE2-D276-1745-AEE0-2F2E22E6206C}"/>
              </a:ext>
            </a:extLst>
          </p:cNvPr>
          <p:cNvCxnSpPr>
            <a:cxnSpLocks/>
          </p:cNvCxnSpPr>
          <p:nvPr/>
        </p:nvCxnSpPr>
        <p:spPr>
          <a:xfrm flipV="1">
            <a:off x="1512575" y="13027718"/>
            <a:ext cx="3596394" cy="2149910"/>
          </a:xfrm>
          <a:prstGeom prst="line">
            <a:avLst/>
          </a:prstGeom>
          <a:ln w="38100">
            <a:solidFill>
              <a:srgbClr val="00B05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58" name="Oval 157">
            <a:extLst>
              <a:ext uri="{FF2B5EF4-FFF2-40B4-BE49-F238E27FC236}">
                <a16:creationId xmlns:a16="http://schemas.microsoft.com/office/drawing/2014/main" id="{53977C26-2158-F54E-BDAF-98C653C8280B}"/>
              </a:ext>
            </a:extLst>
          </p:cNvPr>
          <p:cNvSpPr/>
          <p:nvPr/>
        </p:nvSpPr>
        <p:spPr>
          <a:xfrm>
            <a:off x="1838861" y="14822066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79126108-2F88-A74E-844F-40D44A9AC46F}"/>
              </a:ext>
            </a:extLst>
          </p:cNvPr>
          <p:cNvSpPr txBox="1"/>
          <p:nvPr/>
        </p:nvSpPr>
        <p:spPr>
          <a:xfrm>
            <a:off x="1910298" y="14949481"/>
            <a:ext cx="3177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</a:t>
            </a:r>
          </a:p>
        </p:txBody>
      </p:sp>
      <p:cxnSp>
        <p:nvCxnSpPr>
          <p:cNvPr id="164" name="Straight Connector 163">
            <a:extLst>
              <a:ext uri="{FF2B5EF4-FFF2-40B4-BE49-F238E27FC236}">
                <a16:creationId xmlns:a16="http://schemas.microsoft.com/office/drawing/2014/main" id="{FE58F2AE-7CEE-1F48-92BE-CA486A97730C}"/>
              </a:ext>
            </a:extLst>
          </p:cNvPr>
          <p:cNvCxnSpPr>
            <a:cxnSpLocks/>
          </p:cNvCxnSpPr>
          <p:nvPr/>
        </p:nvCxnSpPr>
        <p:spPr>
          <a:xfrm flipV="1">
            <a:off x="1115158" y="12958216"/>
            <a:ext cx="4368012" cy="1178548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5" name="Straight Connector 164">
            <a:extLst>
              <a:ext uri="{FF2B5EF4-FFF2-40B4-BE49-F238E27FC236}">
                <a16:creationId xmlns:a16="http://schemas.microsoft.com/office/drawing/2014/main" id="{ED6BA716-8BF2-5047-821C-7B661D61F3CC}"/>
              </a:ext>
            </a:extLst>
          </p:cNvPr>
          <p:cNvCxnSpPr>
            <a:cxnSpLocks/>
          </p:cNvCxnSpPr>
          <p:nvPr/>
        </p:nvCxnSpPr>
        <p:spPr>
          <a:xfrm flipV="1">
            <a:off x="1098384" y="14080979"/>
            <a:ext cx="4299938" cy="1053168"/>
          </a:xfrm>
          <a:prstGeom prst="line">
            <a:avLst/>
          </a:prstGeom>
          <a:ln w="38100">
            <a:solidFill>
              <a:srgbClr val="FF0000"/>
            </a:solidFill>
            <a:prstDash val="sys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8" name="Straight Connector 167">
            <a:extLst>
              <a:ext uri="{FF2B5EF4-FFF2-40B4-BE49-F238E27FC236}">
                <a16:creationId xmlns:a16="http://schemas.microsoft.com/office/drawing/2014/main" id="{D1029DA9-0DD4-0844-84FD-A2D39E59531B}"/>
              </a:ext>
            </a:extLst>
          </p:cNvPr>
          <p:cNvCxnSpPr>
            <a:cxnSpLocks/>
          </p:cNvCxnSpPr>
          <p:nvPr/>
        </p:nvCxnSpPr>
        <p:spPr>
          <a:xfrm flipV="1">
            <a:off x="7840391" y="11815380"/>
            <a:ext cx="3058879" cy="2780738"/>
          </a:xfrm>
          <a:prstGeom prst="line">
            <a:avLst/>
          </a:prstGeom>
          <a:ln w="38100">
            <a:solidFill>
              <a:srgbClr val="00B05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9" name="Straight Connector 168">
            <a:extLst>
              <a:ext uri="{FF2B5EF4-FFF2-40B4-BE49-F238E27FC236}">
                <a16:creationId xmlns:a16="http://schemas.microsoft.com/office/drawing/2014/main" id="{895DDEC8-79B6-E84B-B4CE-267A389873E0}"/>
              </a:ext>
            </a:extLst>
          </p:cNvPr>
          <p:cNvCxnSpPr>
            <a:cxnSpLocks/>
          </p:cNvCxnSpPr>
          <p:nvPr/>
        </p:nvCxnSpPr>
        <p:spPr>
          <a:xfrm>
            <a:off x="8031552" y="11797355"/>
            <a:ext cx="2873230" cy="3023223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70" name="Oval 169">
            <a:extLst>
              <a:ext uri="{FF2B5EF4-FFF2-40B4-BE49-F238E27FC236}">
                <a16:creationId xmlns:a16="http://schemas.microsoft.com/office/drawing/2014/main" id="{AD0A70ED-B757-E441-BF1A-56ADCBCFA79E}"/>
              </a:ext>
            </a:extLst>
          </p:cNvPr>
          <p:cNvSpPr/>
          <p:nvPr/>
        </p:nvSpPr>
        <p:spPr>
          <a:xfrm>
            <a:off x="9272017" y="13128431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71" name="TextBox 170">
            <a:extLst>
              <a:ext uri="{FF2B5EF4-FFF2-40B4-BE49-F238E27FC236}">
                <a16:creationId xmlns:a16="http://schemas.microsoft.com/office/drawing/2014/main" id="{0FE264C5-892B-3341-ACDE-4BEE1A04DAA1}"/>
              </a:ext>
            </a:extLst>
          </p:cNvPr>
          <p:cNvSpPr txBox="1"/>
          <p:nvPr/>
        </p:nvSpPr>
        <p:spPr>
          <a:xfrm>
            <a:off x="8998320" y="11663643"/>
            <a:ext cx="16890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rgbClr val="00B050"/>
                </a:solidFill>
              </a:rPr>
              <a:t>TradeDeficit</a:t>
            </a:r>
            <a:endParaRPr lang="en-US" sz="2400" dirty="0">
              <a:solidFill>
                <a:srgbClr val="00B050"/>
              </a:solidFill>
            </a:endParaRPr>
          </a:p>
        </p:txBody>
      </p:sp>
      <p:sp>
        <p:nvSpPr>
          <p:cNvPr id="172" name="TextBox 171">
            <a:extLst>
              <a:ext uri="{FF2B5EF4-FFF2-40B4-BE49-F238E27FC236}">
                <a16:creationId xmlns:a16="http://schemas.microsoft.com/office/drawing/2014/main" id="{A3025DFE-205A-7340-88FE-F2AB193FA32A}"/>
              </a:ext>
            </a:extLst>
          </p:cNvPr>
          <p:cNvSpPr txBox="1"/>
          <p:nvPr/>
        </p:nvSpPr>
        <p:spPr>
          <a:xfrm>
            <a:off x="9134084" y="14585741"/>
            <a:ext cx="17543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rgbClr val="FF0000"/>
                </a:solidFill>
              </a:rPr>
              <a:t>CapitalFlows</a:t>
            </a:r>
            <a:endParaRPr lang="en-US" sz="2400" dirty="0">
              <a:solidFill>
                <a:srgbClr val="FF0000"/>
              </a:solidFill>
            </a:endParaRPr>
          </a:p>
        </p:txBody>
      </p:sp>
      <p:cxnSp>
        <p:nvCxnSpPr>
          <p:cNvPr id="173" name="Straight Connector 172">
            <a:extLst>
              <a:ext uri="{FF2B5EF4-FFF2-40B4-BE49-F238E27FC236}">
                <a16:creationId xmlns:a16="http://schemas.microsoft.com/office/drawing/2014/main" id="{86214B63-B399-0C44-BFAA-C1E983D64E42}"/>
              </a:ext>
            </a:extLst>
          </p:cNvPr>
          <p:cNvCxnSpPr>
            <a:cxnSpLocks/>
          </p:cNvCxnSpPr>
          <p:nvPr/>
        </p:nvCxnSpPr>
        <p:spPr>
          <a:xfrm>
            <a:off x="7326779" y="13055972"/>
            <a:ext cx="2111217" cy="2270022"/>
          </a:xfrm>
          <a:prstGeom prst="line">
            <a:avLst/>
          </a:prstGeom>
          <a:ln w="38100">
            <a:solidFill>
              <a:srgbClr val="FF0000"/>
            </a:solidFill>
            <a:prstDash val="dash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74" name="Oval 173">
            <a:extLst>
              <a:ext uri="{FF2B5EF4-FFF2-40B4-BE49-F238E27FC236}">
                <a16:creationId xmlns:a16="http://schemas.microsoft.com/office/drawing/2014/main" id="{392ABB6B-7DB4-274D-847D-39164B7257CA}"/>
              </a:ext>
            </a:extLst>
          </p:cNvPr>
          <p:cNvSpPr/>
          <p:nvPr/>
        </p:nvSpPr>
        <p:spPr>
          <a:xfrm>
            <a:off x="8199510" y="14058956"/>
            <a:ext cx="179035" cy="16520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726A298C-6325-AC42-96F2-911065AF4417}"/>
              </a:ext>
            </a:extLst>
          </p:cNvPr>
          <p:cNvSpPr txBox="1"/>
          <p:nvPr/>
        </p:nvSpPr>
        <p:spPr>
          <a:xfrm>
            <a:off x="9191403" y="12719429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A’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11119FB0-0CDB-A844-A6FD-1D15392E68AA}"/>
              </a:ext>
            </a:extLst>
          </p:cNvPr>
          <p:cNvSpPr txBox="1"/>
          <p:nvPr/>
        </p:nvSpPr>
        <p:spPr>
          <a:xfrm>
            <a:off x="8186217" y="13696558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B’</a:t>
            </a:r>
          </a:p>
        </p:txBody>
      </p:sp>
    </p:spTree>
    <p:extLst>
      <p:ext uri="{BB962C8B-B14F-4D97-AF65-F5344CB8AC3E}">
        <p14:creationId xmlns:p14="http://schemas.microsoft.com/office/powerpoint/2010/main" val="33321376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644</TotalTime>
  <Words>306</Words>
  <Application>Microsoft Macintosh PowerPoint</Application>
  <PresentationFormat>Custom</PresentationFormat>
  <Paragraphs>103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Markus K. Brunnermeier</dc:creator>
  <cp:lastModifiedBy>Reis,RA</cp:lastModifiedBy>
  <cp:revision>61</cp:revision>
  <cp:lastPrinted>2019-08-16T09:40:08Z</cp:lastPrinted>
  <dcterms:created xsi:type="dcterms:W3CDTF">2015-10-25T14:26:31Z</dcterms:created>
  <dcterms:modified xsi:type="dcterms:W3CDTF">2021-06-30T18:16:35Z</dcterms:modified>
</cp:coreProperties>
</file>

<file path=docProps/thumbnail.jpeg>
</file>